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4" r:id="rId3"/>
    <p:sldId id="257" r:id="rId4"/>
    <p:sldId id="258" r:id="rId5"/>
    <p:sldId id="285" r:id="rId6"/>
    <p:sldId id="259" r:id="rId7"/>
    <p:sldId id="261" r:id="rId8"/>
    <p:sldId id="260" r:id="rId9"/>
    <p:sldId id="264" r:id="rId10"/>
    <p:sldId id="265" r:id="rId11"/>
    <p:sldId id="268" r:id="rId12"/>
    <p:sldId id="269" r:id="rId13"/>
    <p:sldId id="270" r:id="rId14"/>
    <p:sldId id="278" r:id="rId15"/>
    <p:sldId id="306" r:id="rId16"/>
    <p:sldId id="279" r:id="rId17"/>
    <p:sldId id="317" r:id="rId18"/>
    <p:sldId id="280" r:id="rId19"/>
    <p:sldId id="281" r:id="rId20"/>
    <p:sldId id="283" r:id="rId21"/>
    <p:sldId id="316" r:id="rId22"/>
    <p:sldId id="272" r:id="rId24"/>
    <p:sldId id="273" r:id="rId25"/>
    <p:sldId id="274" r:id="rId26"/>
    <p:sldId id="275" r:id="rId27"/>
  </p:sldIdLst>
  <p:sldSz cx="18288000" cy="10287000"/>
  <p:notesSz cx="6858000" cy="9144000"/>
  <p:embeddedFontLst>
    <p:embeddedFont>
      <p:font typeface="微软雅黑" panose="020B0503020204020204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0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tags" Target="../tags/tag11.xml"/><Relationship Id="rId2" Type="http://schemas.openxmlformats.org/officeDocument/2006/relationships/image" Target="../media/image38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tags" Target="../tags/tag19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1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9" Type="http://schemas.openxmlformats.org/officeDocument/2006/relationships/image" Target="../media/image29.png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image" Target="../media/image26.svg"/><Relationship Id="rId15" Type="http://schemas.openxmlformats.org/officeDocument/2006/relationships/image" Target="../media/image25.png"/><Relationship Id="rId14" Type="http://schemas.openxmlformats.org/officeDocument/2006/relationships/image" Target="../media/image24.svg"/><Relationship Id="rId13" Type="http://schemas.openxmlformats.org/officeDocument/2006/relationships/image" Target="../media/image23.png"/><Relationship Id="rId12" Type="http://schemas.openxmlformats.org/officeDocument/2006/relationships/image" Target="../media/image22.svg"/><Relationship Id="rId11" Type="http://schemas.openxmlformats.org/officeDocument/2006/relationships/image" Target="../media/image21.png"/><Relationship Id="rId10" Type="http://schemas.openxmlformats.org/officeDocument/2006/relationships/image" Target="../media/image20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sp12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00" y="266700"/>
            <a:ext cx="9144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Data Set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2476500"/>
            <a:ext cx="163195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The </a:t>
            </a:r>
            <a:r>
              <a:rPr lang="en-US" altLang="zh-CN" sz="4000" b="1">
                <a:latin typeface="Comic Sans MS Bold" panose="030F0902030302020204" charset="0"/>
                <a:cs typeface="Comic Sans MS Bold" panose="030F0902030302020204" charset="0"/>
              </a:rPr>
              <a:t>MNIST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database (Modified National Institute of Standards and Technology database) is a large database of </a:t>
            </a:r>
            <a:r>
              <a:rPr lang="en-US" altLang="zh-CN" sz="4000" b="1">
                <a:latin typeface="Comic Sans MS Bold" panose="030F0902030302020204" charset="0"/>
                <a:cs typeface="Comic Sans MS Bold" panose="030F0902030302020204" charset="0"/>
              </a:rPr>
              <a:t>handwritten digits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that is commonly used for training various image processing systems. (Wikipedia)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57940" y="6092190"/>
            <a:ext cx="5858510" cy="3439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95400" y="6667500"/>
            <a:ext cx="63601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black and white</a:t>
            </a:r>
            <a:endParaRPr lang="en-US" altLang="zh-CN" sz="4400"/>
          </a:p>
          <a:p>
            <a:r>
              <a:rPr lang="en-US" altLang="zh-CN" sz="4400"/>
              <a:t>28 * 28</a:t>
            </a:r>
            <a:endParaRPr lang="en-US" altLang="zh-CN" sz="4400"/>
          </a:p>
          <a:p>
            <a:r>
              <a:rPr lang="en-US" altLang="zh-CN" sz="4400"/>
              <a:t>anti-aliased - grayscale</a:t>
            </a:r>
            <a:endParaRPr lang="en-US" altLang="zh-CN" sz="4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Data Set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2476500"/>
            <a:ext cx="163195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Training set: 60,000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Testing set: 10,000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8200" y="4305300"/>
            <a:ext cx="5666105" cy="5657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43000" y="2476500"/>
            <a:ext cx="163195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CNN - a kind of nueral network, heigher efficiency &amp; accuracy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371600" y="7429500"/>
            <a:ext cx="17688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convolutional layer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,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 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max 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pooling layer, 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&amp;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 fully connetcted layer</a:t>
            </a:r>
            <a:endParaRPr lang="zh-CN" altLang="en-US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7" name="图片 6" descr="Untitled_Artwor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467100"/>
            <a:ext cx="11525885" cy="4030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2000" y="5161915"/>
            <a:ext cx="17056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Input Image</a:t>
            </a:r>
            <a:endParaRPr lang="en-US" altLang="zh-CN" sz="2000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cxnSp>
        <p:nvCxnSpPr>
          <p:cNvPr id="29" name="直接连接符 28"/>
          <p:cNvCxnSpPr>
            <a:stCxn id="24" idx="3"/>
            <a:endCxn id="4" idx="1"/>
          </p:cNvCxnSpPr>
          <p:nvPr/>
        </p:nvCxnSpPr>
        <p:spPr>
          <a:xfrm flipV="1">
            <a:off x="2467610" y="4403090"/>
            <a:ext cx="869950" cy="10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3"/>
            <a:endCxn id="5" idx="1"/>
          </p:cNvCxnSpPr>
          <p:nvPr/>
        </p:nvCxnSpPr>
        <p:spPr>
          <a:xfrm>
            <a:off x="2467610" y="5439410"/>
            <a:ext cx="910590" cy="1332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4" idx="3"/>
            <a:endCxn id="7" idx="1"/>
          </p:cNvCxnSpPr>
          <p:nvPr/>
        </p:nvCxnSpPr>
        <p:spPr>
          <a:xfrm flipV="1">
            <a:off x="2467610" y="4852670"/>
            <a:ext cx="869950" cy="58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0" idx="1"/>
          </p:cNvCxnSpPr>
          <p:nvPr/>
        </p:nvCxnSpPr>
        <p:spPr>
          <a:xfrm>
            <a:off x="2466975" y="5425440"/>
            <a:ext cx="911225" cy="87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4" idx="3"/>
            <a:endCxn id="8" idx="1"/>
          </p:cNvCxnSpPr>
          <p:nvPr/>
        </p:nvCxnSpPr>
        <p:spPr>
          <a:xfrm flipV="1">
            <a:off x="2467610" y="5302250"/>
            <a:ext cx="869950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333115" y="7042785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Layer1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Layer1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18840" y="363156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grpSp>
        <p:nvGrpSpPr>
          <p:cNvPr id="183" name="组合 182"/>
          <p:cNvGrpSpPr/>
          <p:nvPr/>
        </p:nvGrpSpPr>
        <p:grpSpPr>
          <a:xfrm rot="0">
            <a:off x="3337560" y="4222115"/>
            <a:ext cx="2547620" cy="2701290"/>
            <a:chOff x="5039" y="6961"/>
            <a:chExt cx="3797" cy="4026"/>
          </a:xfrm>
        </p:grpSpPr>
        <p:grpSp>
          <p:nvGrpSpPr>
            <p:cNvPr id="124" name="组合 123"/>
            <p:cNvGrpSpPr/>
            <p:nvPr/>
          </p:nvGrpSpPr>
          <p:grpSpPr>
            <a:xfrm rot="0">
              <a:off x="5039" y="7003"/>
              <a:ext cx="1910" cy="1794"/>
              <a:chOff x="5039" y="7003"/>
              <a:chExt cx="2738" cy="179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039" y="700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039" y="767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039" y="834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 rot="0">
              <a:off x="5099" y="9831"/>
              <a:ext cx="1852" cy="1157"/>
              <a:chOff x="5099" y="9831"/>
              <a:chExt cx="2738" cy="115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099" y="10534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99" y="9831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0">
              <a:off x="6055" y="8994"/>
              <a:ext cx="64" cy="562"/>
              <a:chOff x="6317" y="9070"/>
              <a:chExt cx="64" cy="56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6960" y="7152"/>
              <a:ext cx="831" cy="3528"/>
              <a:chOff x="7778" y="7208"/>
              <a:chExt cx="1704" cy="3528"/>
            </a:xfrm>
          </p:grpSpPr>
          <p:cxnSp>
            <p:nvCxnSpPr>
              <p:cNvPr id="38" name="直接箭头连接符 37"/>
              <p:cNvCxnSpPr/>
              <p:nvPr/>
            </p:nvCxnSpPr>
            <p:spPr>
              <a:xfrm flipV="1">
                <a:off x="7778" y="7208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7778" y="7847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 flipV="1">
                <a:off x="7778" y="8566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 flipV="1">
                <a:off x="7838" y="100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 flipV="1">
                <a:off x="7838" y="107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组合 121"/>
            <p:cNvGrpSpPr/>
            <p:nvPr/>
          </p:nvGrpSpPr>
          <p:grpSpPr>
            <a:xfrm rot="0">
              <a:off x="7762" y="6961"/>
              <a:ext cx="1074" cy="3933"/>
              <a:chOff x="8602" y="7032"/>
              <a:chExt cx="1621" cy="393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602" y="703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602" y="7685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602" y="8378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637" y="979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637" y="10511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 rot="0">
              <a:off x="8280" y="8957"/>
              <a:ext cx="64" cy="562"/>
              <a:chOff x="6317" y="9070"/>
              <a:chExt cx="64" cy="56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4" name="组合 183"/>
          <p:cNvGrpSpPr/>
          <p:nvPr/>
        </p:nvGrpSpPr>
        <p:grpSpPr>
          <a:xfrm rot="0">
            <a:off x="6155690" y="4188460"/>
            <a:ext cx="2547620" cy="2701290"/>
            <a:chOff x="5039" y="6961"/>
            <a:chExt cx="3797" cy="4026"/>
          </a:xfrm>
        </p:grpSpPr>
        <p:grpSp>
          <p:nvGrpSpPr>
            <p:cNvPr id="185" name="组合 184"/>
            <p:cNvGrpSpPr/>
            <p:nvPr/>
          </p:nvGrpSpPr>
          <p:grpSpPr>
            <a:xfrm rot="0">
              <a:off x="5039" y="7003"/>
              <a:ext cx="1910" cy="1794"/>
              <a:chOff x="5039" y="7003"/>
              <a:chExt cx="2738" cy="1794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5039" y="700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5039" y="767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5039" y="834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 rot="0">
              <a:off x="5099" y="9831"/>
              <a:ext cx="1852" cy="1157"/>
              <a:chOff x="5099" y="9831"/>
              <a:chExt cx="2738" cy="1157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099" y="10534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5099" y="9831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 rot="0">
              <a:off x="6055" y="8994"/>
              <a:ext cx="64" cy="562"/>
              <a:chOff x="6317" y="9070"/>
              <a:chExt cx="64" cy="562"/>
            </a:xfrm>
          </p:grpSpPr>
          <p:sp>
            <p:nvSpPr>
              <p:cNvPr id="193" name="椭圆 192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97" name="组合 196"/>
            <p:cNvGrpSpPr/>
            <p:nvPr/>
          </p:nvGrpSpPr>
          <p:grpSpPr>
            <a:xfrm rot="0">
              <a:off x="6960" y="7152"/>
              <a:ext cx="831" cy="3528"/>
              <a:chOff x="7778" y="7208"/>
              <a:chExt cx="1704" cy="3528"/>
            </a:xfrm>
          </p:grpSpPr>
          <p:cxnSp>
            <p:nvCxnSpPr>
              <p:cNvPr id="198" name="直接箭头连接符 197"/>
              <p:cNvCxnSpPr/>
              <p:nvPr/>
            </p:nvCxnSpPr>
            <p:spPr>
              <a:xfrm flipV="1">
                <a:off x="7778" y="7208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9" name="直接箭头连接符 198"/>
              <p:cNvCxnSpPr/>
              <p:nvPr/>
            </p:nvCxnSpPr>
            <p:spPr>
              <a:xfrm flipV="1">
                <a:off x="7778" y="7847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/>
              <p:cNvCxnSpPr/>
              <p:nvPr/>
            </p:nvCxnSpPr>
            <p:spPr>
              <a:xfrm flipV="1">
                <a:off x="7778" y="8566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/>
              <p:cNvCxnSpPr/>
              <p:nvPr/>
            </p:nvCxnSpPr>
            <p:spPr>
              <a:xfrm flipV="1">
                <a:off x="7838" y="100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/>
              <p:cNvCxnSpPr/>
              <p:nvPr/>
            </p:nvCxnSpPr>
            <p:spPr>
              <a:xfrm flipV="1">
                <a:off x="7838" y="107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组合 202"/>
            <p:cNvGrpSpPr/>
            <p:nvPr/>
          </p:nvGrpSpPr>
          <p:grpSpPr>
            <a:xfrm rot="0">
              <a:off x="7762" y="6961"/>
              <a:ext cx="1074" cy="3933"/>
              <a:chOff x="8602" y="7032"/>
              <a:chExt cx="1621" cy="3933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8602" y="703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8602" y="7685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8602" y="8378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8637" y="979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8637" y="10511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 rot="0">
              <a:off x="8280" y="8957"/>
              <a:ext cx="64" cy="562"/>
              <a:chOff x="6317" y="9070"/>
              <a:chExt cx="64" cy="562"/>
            </a:xfrm>
          </p:grpSpPr>
          <p:sp>
            <p:nvSpPr>
              <p:cNvPr id="210" name="椭圆 209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 rot="0">
            <a:off x="8973820" y="4177030"/>
            <a:ext cx="1281430" cy="1203960"/>
            <a:chOff x="5039" y="7003"/>
            <a:chExt cx="2738" cy="1794"/>
          </a:xfrm>
        </p:grpSpPr>
        <p:sp>
          <p:nvSpPr>
            <p:cNvPr id="216" name="矩形 215"/>
            <p:cNvSpPr/>
            <p:nvPr/>
          </p:nvSpPr>
          <p:spPr>
            <a:xfrm>
              <a:off x="5039" y="700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039" y="767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5039" y="834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0">
            <a:off x="9014460" y="6074410"/>
            <a:ext cx="1242695" cy="776605"/>
            <a:chOff x="5099" y="9831"/>
            <a:chExt cx="2738" cy="1157"/>
          </a:xfrm>
        </p:grpSpPr>
        <p:sp>
          <p:nvSpPr>
            <p:cNvPr id="220" name="矩形 219"/>
            <p:cNvSpPr/>
            <p:nvPr/>
          </p:nvSpPr>
          <p:spPr>
            <a:xfrm>
              <a:off x="5099" y="10534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099" y="9831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0">
            <a:off x="9655810" y="5513070"/>
            <a:ext cx="43180" cy="377190"/>
            <a:chOff x="6317" y="9070"/>
            <a:chExt cx="64" cy="562"/>
          </a:xfrm>
        </p:grpSpPr>
        <p:sp>
          <p:nvSpPr>
            <p:cNvPr id="223" name="椭圆 22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 rot="0">
            <a:off x="10262870" y="4276725"/>
            <a:ext cx="557530" cy="2367280"/>
            <a:chOff x="7778" y="7208"/>
            <a:chExt cx="1704" cy="3528"/>
          </a:xfrm>
        </p:grpSpPr>
        <p:cxnSp>
          <p:nvCxnSpPr>
            <p:cNvPr id="228" name="直接箭头连接符 227"/>
            <p:cNvCxnSpPr/>
            <p:nvPr/>
          </p:nvCxnSpPr>
          <p:spPr>
            <a:xfrm flipV="1">
              <a:off x="7778" y="7208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9" name="直接箭头连接符 228"/>
            <p:cNvCxnSpPr/>
            <p:nvPr/>
          </p:nvCxnSpPr>
          <p:spPr>
            <a:xfrm flipV="1">
              <a:off x="7778" y="7847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0" name="直接箭头连接符 229"/>
            <p:cNvCxnSpPr/>
            <p:nvPr/>
          </p:nvCxnSpPr>
          <p:spPr>
            <a:xfrm flipV="1">
              <a:off x="7778" y="8566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1" name="直接箭头连接符 230"/>
            <p:cNvCxnSpPr/>
            <p:nvPr/>
          </p:nvCxnSpPr>
          <p:spPr>
            <a:xfrm flipV="1">
              <a:off x="7838" y="10014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2" name="直接箭头连接符 231"/>
            <p:cNvCxnSpPr/>
            <p:nvPr/>
          </p:nvCxnSpPr>
          <p:spPr>
            <a:xfrm flipV="1">
              <a:off x="7838" y="10714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3" name="组合 232"/>
          <p:cNvGrpSpPr/>
          <p:nvPr/>
        </p:nvGrpSpPr>
        <p:grpSpPr>
          <a:xfrm rot="0">
            <a:off x="10801350" y="4149090"/>
            <a:ext cx="720725" cy="2639060"/>
            <a:chOff x="8602" y="7032"/>
            <a:chExt cx="1621" cy="3933"/>
          </a:xfrm>
        </p:grpSpPr>
        <p:sp>
          <p:nvSpPr>
            <p:cNvPr id="234" name="矩形 233"/>
            <p:cNvSpPr/>
            <p:nvPr/>
          </p:nvSpPr>
          <p:spPr>
            <a:xfrm>
              <a:off x="8602" y="7032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8602" y="7685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8602" y="8378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8637" y="9792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8637" y="10511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9" name="组合 238"/>
          <p:cNvGrpSpPr/>
          <p:nvPr/>
        </p:nvGrpSpPr>
        <p:grpSpPr>
          <a:xfrm rot="0">
            <a:off x="11148695" y="5488305"/>
            <a:ext cx="43180" cy="377190"/>
            <a:chOff x="6317" y="9070"/>
            <a:chExt cx="64" cy="562"/>
          </a:xfrm>
        </p:grpSpPr>
        <p:sp>
          <p:nvSpPr>
            <p:cNvPr id="240" name="椭圆 239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 rot="0">
            <a:off x="5869940" y="4368800"/>
            <a:ext cx="331470" cy="2339340"/>
            <a:chOff x="8813" y="7180"/>
            <a:chExt cx="494" cy="3486"/>
          </a:xfrm>
        </p:grpSpPr>
        <p:cxnSp>
          <p:nvCxnSpPr>
            <p:cNvPr id="244" name="直接箭头连接符 243"/>
            <p:cNvCxnSpPr>
              <a:stCxn id="43" idx="3"/>
              <a:endCxn id="186" idx="1"/>
            </p:cNvCxnSpPr>
            <p:nvPr/>
          </p:nvCxnSpPr>
          <p:spPr>
            <a:xfrm flipV="1">
              <a:off x="8813" y="718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5" name="直接箭头连接符 244"/>
            <p:cNvCxnSpPr/>
            <p:nvPr/>
          </p:nvCxnSpPr>
          <p:spPr>
            <a:xfrm flipV="1">
              <a:off x="8837" y="786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6" name="直接箭头连接符 245"/>
            <p:cNvCxnSpPr/>
            <p:nvPr/>
          </p:nvCxnSpPr>
          <p:spPr>
            <a:xfrm flipV="1">
              <a:off x="8813" y="8524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8" name="直接箭头连接符 247"/>
            <p:cNvCxnSpPr>
              <a:stCxn id="47" idx="3"/>
            </p:cNvCxnSpPr>
            <p:nvPr/>
          </p:nvCxnSpPr>
          <p:spPr>
            <a:xfrm flipV="1">
              <a:off x="8836" y="10650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9" name="直接箭头连接符 248"/>
            <p:cNvCxnSpPr/>
            <p:nvPr/>
          </p:nvCxnSpPr>
          <p:spPr>
            <a:xfrm flipV="1">
              <a:off x="8837" y="9958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51" name="组合 250"/>
          <p:cNvGrpSpPr/>
          <p:nvPr/>
        </p:nvGrpSpPr>
        <p:grpSpPr>
          <a:xfrm rot="0">
            <a:off x="8682990" y="4316730"/>
            <a:ext cx="331470" cy="2339340"/>
            <a:chOff x="8813" y="7180"/>
            <a:chExt cx="494" cy="3486"/>
          </a:xfrm>
        </p:grpSpPr>
        <p:cxnSp>
          <p:nvCxnSpPr>
            <p:cNvPr id="252" name="直接箭头连接符 251"/>
            <p:cNvCxnSpPr/>
            <p:nvPr/>
          </p:nvCxnSpPr>
          <p:spPr>
            <a:xfrm flipV="1">
              <a:off x="8813" y="718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3" name="直接箭头连接符 252"/>
            <p:cNvCxnSpPr/>
            <p:nvPr/>
          </p:nvCxnSpPr>
          <p:spPr>
            <a:xfrm flipV="1">
              <a:off x="8837" y="786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4" name="直接箭头连接符 253"/>
            <p:cNvCxnSpPr/>
            <p:nvPr/>
          </p:nvCxnSpPr>
          <p:spPr>
            <a:xfrm flipV="1">
              <a:off x="8813" y="8524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5" name="直接箭头连接符 254"/>
            <p:cNvCxnSpPr/>
            <p:nvPr/>
          </p:nvCxnSpPr>
          <p:spPr>
            <a:xfrm flipV="1">
              <a:off x="8836" y="10650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6" name="直接箭头连接符 255"/>
            <p:cNvCxnSpPr/>
            <p:nvPr/>
          </p:nvCxnSpPr>
          <p:spPr>
            <a:xfrm flipV="1">
              <a:off x="8837" y="9958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 rot="0">
            <a:off x="12275820" y="4145280"/>
            <a:ext cx="215900" cy="897255"/>
            <a:chOff x="18600" y="6847"/>
            <a:chExt cx="469" cy="1945"/>
          </a:xfrm>
        </p:grpSpPr>
        <p:sp>
          <p:nvSpPr>
            <p:cNvPr id="258" name="椭圆 257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5" name="组合 264"/>
          <p:cNvGrpSpPr/>
          <p:nvPr/>
        </p:nvGrpSpPr>
        <p:grpSpPr>
          <a:xfrm rot="0">
            <a:off x="12275820" y="5878195"/>
            <a:ext cx="215900" cy="897255"/>
            <a:chOff x="18600" y="7547"/>
            <a:chExt cx="469" cy="1945"/>
          </a:xfrm>
        </p:grpSpPr>
        <p:sp>
          <p:nvSpPr>
            <p:cNvPr id="266" name="椭圆 265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18600" y="90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6" name="椭圆 275"/>
          <p:cNvSpPr/>
          <p:nvPr/>
        </p:nvSpPr>
        <p:spPr>
          <a:xfrm>
            <a:off x="13483590" y="482981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13483590" y="450723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13483590" y="571627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13483590" y="6147435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2" name="组合 291"/>
          <p:cNvGrpSpPr/>
          <p:nvPr/>
        </p:nvGrpSpPr>
        <p:grpSpPr>
          <a:xfrm rot="0">
            <a:off x="13564235" y="5164455"/>
            <a:ext cx="43180" cy="377190"/>
            <a:chOff x="6317" y="9070"/>
            <a:chExt cx="64" cy="562"/>
          </a:xfrm>
        </p:grpSpPr>
        <p:sp>
          <p:nvSpPr>
            <p:cNvPr id="293" name="椭圆 29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2" name="组合 301"/>
          <p:cNvGrpSpPr/>
          <p:nvPr/>
        </p:nvGrpSpPr>
        <p:grpSpPr>
          <a:xfrm rot="0">
            <a:off x="12356465" y="5232400"/>
            <a:ext cx="43180" cy="377190"/>
            <a:chOff x="6317" y="9070"/>
            <a:chExt cx="64" cy="562"/>
          </a:xfrm>
        </p:grpSpPr>
        <p:sp>
          <p:nvSpPr>
            <p:cNvPr id="303" name="椭圆 30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7" name="文本框 306"/>
          <p:cNvSpPr txBox="1"/>
          <p:nvPr/>
        </p:nvSpPr>
        <p:spPr>
          <a:xfrm>
            <a:off x="11712575" y="345630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12920345" y="379031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32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14691360" y="3053715"/>
            <a:ext cx="135128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10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6172200" y="6998970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Layer2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Layer2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9135745" y="7042785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Layer3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Layer3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6155690" y="362140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8813800" y="357822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grpSp>
        <p:nvGrpSpPr>
          <p:cNvPr id="315" name="组合 314"/>
          <p:cNvGrpSpPr/>
          <p:nvPr/>
        </p:nvGrpSpPr>
        <p:grpSpPr>
          <a:xfrm rot="0">
            <a:off x="15174595" y="3711575"/>
            <a:ext cx="215900" cy="897255"/>
            <a:chOff x="18600" y="6847"/>
            <a:chExt cx="469" cy="1945"/>
          </a:xfrm>
        </p:grpSpPr>
        <p:sp>
          <p:nvSpPr>
            <p:cNvPr id="316" name="椭圆 315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 rot="0">
            <a:off x="15174595" y="4727575"/>
            <a:ext cx="215900" cy="897255"/>
            <a:chOff x="18600" y="7547"/>
            <a:chExt cx="469" cy="1945"/>
          </a:xfrm>
        </p:grpSpPr>
        <p:sp>
          <p:nvSpPr>
            <p:cNvPr id="320" name="椭圆 319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18600" y="90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 rot="0">
            <a:off x="15174595" y="5793740"/>
            <a:ext cx="215900" cy="897255"/>
            <a:chOff x="18600" y="6847"/>
            <a:chExt cx="469" cy="1945"/>
          </a:xfrm>
        </p:grpSpPr>
        <p:sp>
          <p:nvSpPr>
            <p:cNvPr id="329" name="椭圆 328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8" name="椭圆 337"/>
          <p:cNvSpPr/>
          <p:nvPr/>
        </p:nvSpPr>
        <p:spPr>
          <a:xfrm>
            <a:off x="15174595" y="683768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2" name="直接箭头连接符 341"/>
          <p:cNvCxnSpPr/>
          <p:nvPr/>
        </p:nvCxnSpPr>
        <p:spPr>
          <a:xfrm flipV="1">
            <a:off x="15543530" y="377825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3" name="直接箭头连接符 342"/>
          <p:cNvCxnSpPr/>
          <p:nvPr/>
        </p:nvCxnSpPr>
        <p:spPr>
          <a:xfrm flipV="1">
            <a:off x="15543530" y="410781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4" name="直接箭头连接符 343"/>
          <p:cNvCxnSpPr/>
          <p:nvPr/>
        </p:nvCxnSpPr>
        <p:spPr>
          <a:xfrm flipV="1">
            <a:off x="15543530" y="450723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5" name="直接箭头连接符 344"/>
          <p:cNvCxnSpPr/>
          <p:nvPr/>
        </p:nvCxnSpPr>
        <p:spPr>
          <a:xfrm flipV="1">
            <a:off x="15543530" y="482536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6" name="直接箭头连接符 345"/>
          <p:cNvCxnSpPr/>
          <p:nvPr/>
        </p:nvCxnSpPr>
        <p:spPr>
          <a:xfrm flipV="1">
            <a:off x="15543530" y="517906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7" name="直接箭头连接符 346"/>
          <p:cNvCxnSpPr/>
          <p:nvPr/>
        </p:nvCxnSpPr>
        <p:spPr>
          <a:xfrm flipV="1">
            <a:off x="15543530" y="548830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8" name="直接箭头连接符 347"/>
          <p:cNvCxnSpPr/>
          <p:nvPr/>
        </p:nvCxnSpPr>
        <p:spPr>
          <a:xfrm flipV="1">
            <a:off x="15543530" y="583755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9" name="直接箭头连接符 348"/>
          <p:cNvCxnSpPr/>
          <p:nvPr/>
        </p:nvCxnSpPr>
        <p:spPr>
          <a:xfrm flipV="1">
            <a:off x="15543530" y="620903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0" name="直接箭头连接符 349"/>
          <p:cNvCxnSpPr/>
          <p:nvPr/>
        </p:nvCxnSpPr>
        <p:spPr>
          <a:xfrm flipV="1">
            <a:off x="15543530" y="656145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1" name="直接箭头连接符 350"/>
          <p:cNvCxnSpPr/>
          <p:nvPr/>
        </p:nvCxnSpPr>
        <p:spPr>
          <a:xfrm flipV="1">
            <a:off x="15543530" y="692404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16543020" y="357822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0</a:t>
            </a:r>
            <a:endParaRPr lang="en-US" altLang="zh-CN" sz="2000"/>
          </a:p>
        </p:txBody>
      </p:sp>
      <p:sp>
        <p:nvSpPr>
          <p:cNvPr id="353" name="文本框 352"/>
          <p:cNvSpPr txBox="1"/>
          <p:nvPr/>
        </p:nvSpPr>
        <p:spPr>
          <a:xfrm>
            <a:off x="16543020" y="392747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</a:t>
            </a:r>
            <a:endParaRPr lang="en-US" altLang="zh-CN" sz="2000"/>
          </a:p>
        </p:txBody>
      </p:sp>
      <p:sp>
        <p:nvSpPr>
          <p:cNvPr id="354" name="文本框 353"/>
          <p:cNvSpPr txBox="1"/>
          <p:nvPr/>
        </p:nvSpPr>
        <p:spPr>
          <a:xfrm>
            <a:off x="16543020" y="431673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</a:t>
            </a:r>
            <a:endParaRPr lang="en-US" altLang="zh-CN" sz="2000"/>
          </a:p>
        </p:txBody>
      </p:sp>
      <p:sp>
        <p:nvSpPr>
          <p:cNvPr id="355" name="文本框 354"/>
          <p:cNvSpPr txBox="1"/>
          <p:nvPr/>
        </p:nvSpPr>
        <p:spPr>
          <a:xfrm>
            <a:off x="16543020" y="465328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3</a:t>
            </a:r>
            <a:endParaRPr lang="en-US" altLang="zh-CN" sz="2000"/>
          </a:p>
        </p:txBody>
      </p:sp>
      <p:sp>
        <p:nvSpPr>
          <p:cNvPr id="356" name="文本框 355"/>
          <p:cNvSpPr txBox="1"/>
          <p:nvPr/>
        </p:nvSpPr>
        <p:spPr>
          <a:xfrm>
            <a:off x="16543020" y="503618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4</a:t>
            </a:r>
            <a:endParaRPr lang="en-US" altLang="zh-CN" sz="2000"/>
          </a:p>
        </p:txBody>
      </p:sp>
      <p:sp>
        <p:nvSpPr>
          <p:cNvPr id="357" name="文本框 356"/>
          <p:cNvSpPr txBox="1"/>
          <p:nvPr/>
        </p:nvSpPr>
        <p:spPr>
          <a:xfrm>
            <a:off x="16543020" y="536130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5</a:t>
            </a:r>
            <a:endParaRPr lang="en-US" altLang="zh-CN" sz="2000"/>
          </a:p>
        </p:txBody>
      </p:sp>
      <p:sp>
        <p:nvSpPr>
          <p:cNvPr id="358" name="文本框 357"/>
          <p:cNvSpPr txBox="1"/>
          <p:nvPr/>
        </p:nvSpPr>
        <p:spPr>
          <a:xfrm>
            <a:off x="16543020" y="568515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6</a:t>
            </a:r>
            <a:endParaRPr lang="en-US" altLang="zh-CN" sz="2000"/>
          </a:p>
        </p:txBody>
      </p:sp>
      <p:sp>
        <p:nvSpPr>
          <p:cNvPr id="359" name="文本框 358"/>
          <p:cNvSpPr txBox="1"/>
          <p:nvPr/>
        </p:nvSpPr>
        <p:spPr>
          <a:xfrm>
            <a:off x="16543020" y="602932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7</a:t>
            </a:r>
            <a:endParaRPr lang="en-US" altLang="zh-CN" sz="2000"/>
          </a:p>
        </p:txBody>
      </p:sp>
      <p:sp>
        <p:nvSpPr>
          <p:cNvPr id="360" name="文本框 359"/>
          <p:cNvSpPr txBox="1"/>
          <p:nvPr/>
        </p:nvSpPr>
        <p:spPr>
          <a:xfrm>
            <a:off x="16543020" y="635508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8</a:t>
            </a:r>
            <a:endParaRPr lang="en-US" altLang="zh-CN" sz="2000"/>
          </a:p>
        </p:txBody>
      </p:sp>
      <p:sp>
        <p:nvSpPr>
          <p:cNvPr id="361" name="文本框 360"/>
          <p:cNvSpPr txBox="1"/>
          <p:nvPr/>
        </p:nvSpPr>
        <p:spPr>
          <a:xfrm>
            <a:off x="16543020" y="6684010"/>
            <a:ext cx="800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9</a:t>
            </a:r>
            <a:endParaRPr lang="en-US" altLang="zh-CN" sz="2000"/>
          </a:p>
        </p:txBody>
      </p:sp>
      <p:cxnSp>
        <p:nvCxnSpPr>
          <p:cNvPr id="362" name="直接连接符 361"/>
          <p:cNvCxnSpPr>
            <a:stCxn id="260" idx="6"/>
            <a:endCxn id="277" idx="2"/>
          </p:cNvCxnSpPr>
          <p:nvPr/>
        </p:nvCxnSpPr>
        <p:spPr>
          <a:xfrm>
            <a:off x="12491720" y="4253230"/>
            <a:ext cx="991870" cy="361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3" name="直接连接符 362"/>
          <p:cNvCxnSpPr>
            <a:stCxn id="260" idx="6"/>
            <a:endCxn id="276" idx="2"/>
          </p:cNvCxnSpPr>
          <p:nvPr/>
        </p:nvCxnSpPr>
        <p:spPr>
          <a:xfrm>
            <a:off x="12491720" y="4253230"/>
            <a:ext cx="991870" cy="684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4" name="直接连接符 363"/>
          <p:cNvCxnSpPr>
            <a:endCxn id="278" idx="2"/>
          </p:cNvCxnSpPr>
          <p:nvPr/>
        </p:nvCxnSpPr>
        <p:spPr>
          <a:xfrm>
            <a:off x="12517755" y="4261485"/>
            <a:ext cx="966470" cy="1562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5" name="直接连接符 364"/>
          <p:cNvCxnSpPr>
            <a:endCxn id="279" idx="2"/>
          </p:cNvCxnSpPr>
          <p:nvPr/>
        </p:nvCxnSpPr>
        <p:spPr>
          <a:xfrm>
            <a:off x="12517755" y="4261485"/>
            <a:ext cx="966470" cy="1993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6" name="直接连接符 365"/>
          <p:cNvCxnSpPr>
            <a:stCxn id="258" idx="6"/>
            <a:endCxn id="277" idx="2"/>
          </p:cNvCxnSpPr>
          <p:nvPr/>
        </p:nvCxnSpPr>
        <p:spPr>
          <a:xfrm>
            <a:off x="12491720" y="4576445"/>
            <a:ext cx="991870" cy="38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258" idx="6"/>
            <a:endCxn id="276" idx="2"/>
          </p:cNvCxnSpPr>
          <p:nvPr/>
        </p:nvCxnSpPr>
        <p:spPr>
          <a:xfrm>
            <a:off x="12491720" y="4576445"/>
            <a:ext cx="991870" cy="361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8" name="直接连接符 367"/>
          <p:cNvCxnSpPr>
            <a:stCxn id="258" idx="6"/>
          </p:cNvCxnSpPr>
          <p:nvPr/>
        </p:nvCxnSpPr>
        <p:spPr>
          <a:xfrm>
            <a:off x="12491720" y="4576445"/>
            <a:ext cx="991870" cy="1215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9" name="直接连接符 368"/>
          <p:cNvCxnSpPr>
            <a:stCxn id="258" idx="6"/>
            <a:endCxn id="279" idx="2"/>
          </p:cNvCxnSpPr>
          <p:nvPr/>
        </p:nvCxnSpPr>
        <p:spPr>
          <a:xfrm>
            <a:off x="12491720" y="4576445"/>
            <a:ext cx="991870" cy="1679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0" name="直接连接符 369"/>
          <p:cNvCxnSpPr>
            <a:stCxn id="261" idx="6"/>
          </p:cNvCxnSpPr>
          <p:nvPr/>
        </p:nvCxnSpPr>
        <p:spPr>
          <a:xfrm flipV="1">
            <a:off x="12491720" y="4905375"/>
            <a:ext cx="991870" cy="28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261" idx="6"/>
            <a:endCxn id="278" idx="2"/>
          </p:cNvCxnSpPr>
          <p:nvPr/>
        </p:nvCxnSpPr>
        <p:spPr>
          <a:xfrm>
            <a:off x="12491720" y="4934585"/>
            <a:ext cx="991870" cy="889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266" idx="6"/>
            <a:endCxn id="277" idx="2"/>
          </p:cNvCxnSpPr>
          <p:nvPr/>
        </p:nvCxnSpPr>
        <p:spPr>
          <a:xfrm flipV="1">
            <a:off x="12491720" y="4615180"/>
            <a:ext cx="991870" cy="1370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3" name="直接连接符 372"/>
          <p:cNvCxnSpPr>
            <a:stCxn id="266" idx="6"/>
            <a:endCxn id="279" idx="2"/>
          </p:cNvCxnSpPr>
          <p:nvPr/>
        </p:nvCxnSpPr>
        <p:spPr>
          <a:xfrm>
            <a:off x="12491720" y="5986145"/>
            <a:ext cx="991870" cy="269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4" name="直接连接符 373"/>
          <p:cNvCxnSpPr>
            <a:stCxn id="268" idx="6"/>
            <a:endCxn id="278" idx="3"/>
          </p:cNvCxnSpPr>
          <p:nvPr/>
        </p:nvCxnSpPr>
        <p:spPr>
          <a:xfrm flipV="1">
            <a:off x="12491720" y="5901055"/>
            <a:ext cx="1022985" cy="44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268" idx="6"/>
            <a:endCxn id="276" idx="2"/>
          </p:cNvCxnSpPr>
          <p:nvPr/>
        </p:nvCxnSpPr>
        <p:spPr>
          <a:xfrm flipV="1">
            <a:off x="12491720" y="4937760"/>
            <a:ext cx="991870" cy="1406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7" name="直接连接符 376"/>
          <p:cNvCxnSpPr>
            <a:stCxn id="269" idx="6"/>
            <a:endCxn id="279" idx="2"/>
          </p:cNvCxnSpPr>
          <p:nvPr/>
        </p:nvCxnSpPr>
        <p:spPr>
          <a:xfrm flipV="1">
            <a:off x="12491720" y="6255385"/>
            <a:ext cx="991870" cy="411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269" idx="6"/>
            <a:endCxn id="278" idx="2"/>
          </p:cNvCxnSpPr>
          <p:nvPr/>
        </p:nvCxnSpPr>
        <p:spPr>
          <a:xfrm flipV="1">
            <a:off x="12491720" y="5824220"/>
            <a:ext cx="991870" cy="842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0" name="直接连接符 379"/>
          <p:cNvCxnSpPr>
            <a:endCxn id="278" idx="2"/>
          </p:cNvCxnSpPr>
          <p:nvPr/>
        </p:nvCxnSpPr>
        <p:spPr>
          <a:xfrm flipV="1">
            <a:off x="12437110" y="5824220"/>
            <a:ext cx="1046480" cy="128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1" name="直接连接符 380"/>
          <p:cNvCxnSpPr>
            <a:stCxn id="269" idx="6"/>
            <a:endCxn id="277" idx="2"/>
          </p:cNvCxnSpPr>
          <p:nvPr/>
        </p:nvCxnSpPr>
        <p:spPr>
          <a:xfrm flipV="1">
            <a:off x="12491720" y="4615180"/>
            <a:ext cx="991870" cy="2051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2" name="直接连接符 381"/>
          <p:cNvCxnSpPr>
            <a:stCxn id="266" idx="5"/>
            <a:endCxn id="276" idx="2"/>
          </p:cNvCxnSpPr>
          <p:nvPr/>
        </p:nvCxnSpPr>
        <p:spPr>
          <a:xfrm flipV="1">
            <a:off x="12460605" y="4937760"/>
            <a:ext cx="1022985" cy="1124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234" idx="3"/>
            <a:endCxn id="258" idx="2"/>
          </p:cNvCxnSpPr>
          <p:nvPr/>
        </p:nvCxnSpPr>
        <p:spPr>
          <a:xfrm>
            <a:off x="11506200" y="4300855"/>
            <a:ext cx="769620" cy="274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4" name="直接连接符 383"/>
          <p:cNvCxnSpPr>
            <a:stCxn id="235" idx="3"/>
            <a:endCxn id="261" idx="2"/>
          </p:cNvCxnSpPr>
          <p:nvPr/>
        </p:nvCxnSpPr>
        <p:spPr>
          <a:xfrm>
            <a:off x="11506200" y="4739005"/>
            <a:ext cx="769620" cy="194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236" idx="3"/>
            <a:endCxn id="266" idx="2"/>
          </p:cNvCxnSpPr>
          <p:nvPr/>
        </p:nvCxnSpPr>
        <p:spPr>
          <a:xfrm>
            <a:off x="11506200" y="5204460"/>
            <a:ext cx="769620" cy="781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237" idx="3"/>
            <a:endCxn id="268" idx="2"/>
          </p:cNvCxnSpPr>
          <p:nvPr/>
        </p:nvCxnSpPr>
        <p:spPr>
          <a:xfrm>
            <a:off x="11521440" y="6153150"/>
            <a:ext cx="754380" cy="191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7" name="直接连接符 386"/>
          <p:cNvCxnSpPr>
            <a:stCxn id="238" idx="3"/>
            <a:endCxn id="269" idx="2"/>
          </p:cNvCxnSpPr>
          <p:nvPr/>
        </p:nvCxnSpPr>
        <p:spPr>
          <a:xfrm>
            <a:off x="11521440" y="6635750"/>
            <a:ext cx="754380" cy="3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234" idx="3"/>
            <a:endCxn id="260" idx="2"/>
          </p:cNvCxnSpPr>
          <p:nvPr/>
        </p:nvCxnSpPr>
        <p:spPr>
          <a:xfrm flipV="1">
            <a:off x="11506200" y="4253230"/>
            <a:ext cx="769620" cy="47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9" name="直接连接符 388"/>
          <p:cNvCxnSpPr/>
          <p:nvPr/>
        </p:nvCxnSpPr>
        <p:spPr>
          <a:xfrm>
            <a:off x="11551285" y="4261485"/>
            <a:ext cx="724535" cy="7245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stCxn id="234" idx="3"/>
          </p:cNvCxnSpPr>
          <p:nvPr/>
        </p:nvCxnSpPr>
        <p:spPr>
          <a:xfrm>
            <a:off x="11506200" y="4300855"/>
            <a:ext cx="769620" cy="165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234" idx="3"/>
            <a:endCxn id="268" idx="3"/>
          </p:cNvCxnSpPr>
          <p:nvPr/>
        </p:nvCxnSpPr>
        <p:spPr>
          <a:xfrm>
            <a:off x="11506200" y="4300855"/>
            <a:ext cx="801370" cy="2119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2" name="直接连接符 391"/>
          <p:cNvCxnSpPr>
            <a:stCxn id="234" idx="3"/>
            <a:endCxn id="269" idx="2"/>
          </p:cNvCxnSpPr>
          <p:nvPr/>
        </p:nvCxnSpPr>
        <p:spPr>
          <a:xfrm>
            <a:off x="11506200" y="4300855"/>
            <a:ext cx="769620" cy="2366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3" name="直接连接符 392"/>
          <p:cNvCxnSpPr>
            <a:stCxn id="235" idx="3"/>
            <a:endCxn id="260" idx="2"/>
          </p:cNvCxnSpPr>
          <p:nvPr/>
        </p:nvCxnSpPr>
        <p:spPr>
          <a:xfrm flipV="1">
            <a:off x="11506200" y="4253230"/>
            <a:ext cx="769620" cy="48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stCxn id="235" idx="3"/>
            <a:endCxn id="258" idx="2"/>
          </p:cNvCxnSpPr>
          <p:nvPr/>
        </p:nvCxnSpPr>
        <p:spPr>
          <a:xfrm flipV="1">
            <a:off x="11506200" y="4576445"/>
            <a:ext cx="769620" cy="16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5" name="直接连接符 394"/>
          <p:cNvCxnSpPr>
            <a:stCxn id="235" idx="3"/>
            <a:endCxn id="266" idx="2"/>
          </p:cNvCxnSpPr>
          <p:nvPr/>
        </p:nvCxnSpPr>
        <p:spPr>
          <a:xfrm>
            <a:off x="11506200" y="4739005"/>
            <a:ext cx="769620" cy="12465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6" name="直接连接符 395"/>
          <p:cNvCxnSpPr>
            <a:stCxn id="235" idx="3"/>
          </p:cNvCxnSpPr>
          <p:nvPr/>
        </p:nvCxnSpPr>
        <p:spPr>
          <a:xfrm>
            <a:off x="11506200" y="4739005"/>
            <a:ext cx="769620" cy="1615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7" name="直接连接符 396"/>
          <p:cNvCxnSpPr>
            <a:stCxn id="235" idx="3"/>
          </p:cNvCxnSpPr>
          <p:nvPr/>
        </p:nvCxnSpPr>
        <p:spPr>
          <a:xfrm>
            <a:off x="11506200" y="4739005"/>
            <a:ext cx="769620" cy="1938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8" name="直接连接符 397"/>
          <p:cNvCxnSpPr>
            <a:stCxn id="236" idx="3"/>
          </p:cNvCxnSpPr>
          <p:nvPr/>
        </p:nvCxnSpPr>
        <p:spPr>
          <a:xfrm flipV="1">
            <a:off x="11506200" y="4986020"/>
            <a:ext cx="769620" cy="217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9" name="直接连接符 398"/>
          <p:cNvCxnSpPr>
            <a:stCxn id="236" idx="3"/>
          </p:cNvCxnSpPr>
          <p:nvPr/>
        </p:nvCxnSpPr>
        <p:spPr>
          <a:xfrm flipV="1">
            <a:off x="11506200" y="4583430"/>
            <a:ext cx="769620" cy="620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0" name="直接连接符 399"/>
          <p:cNvCxnSpPr>
            <a:stCxn id="236" idx="3"/>
            <a:endCxn id="260" idx="2"/>
          </p:cNvCxnSpPr>
          <p:nvPr/>
        </p:nvCxnSpPr>
        <p:spPr>
          <a:xfrm flipV="1">
            <a:off x="11506200" y="4253230"/>
            <a:ext cx="769620" cy="950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11470640" y="5227955"/>
            <a:ext cx="885825" cy="1127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236" idx="3"/>
          </p:cNvCxnSpPr>
          <p:nvPr/>
        </p:nvCxnSpPr>
        <p:spPr>
          <a:xfrm>
            <a:off x="11506200" y="5204460"/>
            <a:ext cx="769620" cy="1472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237" idx="3"/>
            <a:endCxn id="266" idx="2"/>
          </p:cNvCxnSpPr>
          <p:nvPr/>
        </p:nvCxnSpPr>
        <p:spPr>
          <a:xfrm flipV="1">
            <a:off x="11521440" y="5986145"/>
            <a:ext cx="754380" cy="167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237" idx="3"/>
            <a:endCxn id="269" idx="3"/>
          </p:cNvCxnSpPr>
          <p:nvPr/>
        </p:nvCxnSpPr>
        <p:spPr>
          <a:xfrm>
            <a:off x="11521440" y="6153150"/>
            <a:ext cx="785495" cy="590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238" idx="3"/>
          </p:cNvCxnSpPr>
          <p:nvPr/>
        </p:nvCxnSpPr>
        <p:spPr>
          <a:xfrm flipV="1">
            <a:off x="11521440" y="6355080"/>
            <a:ext cx="754380" cy="280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238" idx="3"/>
          </p:cNvCxnSpPr>
          <p:nvPr/>
        </p:nvCxnSpPr>
        <p:spPr>
          <a:xfrm flipV="1">
            <a:off x="11521440" y="4986020"/>
            <a:ext cx="754380" cy="164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237" idx="3"/>
          </p:cNvCxnSpPr>
          <p:nvPr/>
        </p:nvCxnSpPr>
        <p:spPr>
          <a:xfrm flipV="1">
            <a:off x="11521440" y="4986020"/>
            <a:ext cx="754380" cy="116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237" idx="3"/>
          </p:cNvCxnSpPr>
          <p:nvPr/>
        </p:nvCxnSpPr>
        <p:spPr>
          <a:xfrm flipV="1">
            <a:off x="11521440" y="4583430"/>
            <a:ext cx="754380" cy="1569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237" idx="3"/>
          </p:cNvCxnSpPr>
          <p:nvPr/>
        </p:nvCxnSpPr>
        <p:spPr>
          <a:xfrm flipV="1">
            <a:off x="11521440" y="4261485"/>
            <a:ext cx="754380" cy="1891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277" idx="6"/>
            <a:endCxn id="317" idx="2"/>
          </p:cNvCxnSpPr>
          <p:nvPr/>
        </p:nvCxnSpPr>
        <p:spPr>
          <a:xfrm flipV="1">
            <a:off x="13699490" y="3819525"/>
            <a:ext cx="1475105" cy="79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277" idx="6"/>
            <a:endCxn id="338" idx="3"/>
          </p:cNvCxnSpPr>
          <p:nvPr/>
        </p:nvCxnSpPr>
        <p:spPr>
          <a:xfrm>
            <a:off x="13699490" y="4615180"/>
            <a:ext cx="1506220" cy="2406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278" idx="6"/>
            <a:endCxn id="322" idx="2"/>
          </p:cNvCxnSpPr>
          <p:nvPr/>
        </p:nvCxnSpPr>
        <p:spPr>
          <a:xfrm flipV="1">
            <a:off x="13699490" y="5516245"/>
            <a:ext cx="1475105" cy="307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276" idx="6"/>
            <a:endCxn id="331" idx="2"/>
          </p:cNvCxnSpPr>
          <p:nvPr/>
        </p:nvCxnSpPr>
        <p:spPr>
          <a:xfrm>
            <a:off x="13699490" y="4937760"/>
            <a:ext cx="1475105" cy="1645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279" idx="6"/>
            <a:endCxn id="318" idx="2"/>
          </p:cNvCxnSpPr>
          <p:nvPr/>
        </p:nvCxnSpPr>
        <p:spPr>
          <a:xfrm flipV="1">
            <a:off x="13699490" y="4500245"/>
            <a:ext cx="1475105" cy="175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279" idx="6"/>
            <a:endCxn id="330" idx="2"/>
          </p:cNvCxnSpPr>
          <p:nvPr/>
        </p:nvCxnSpPr>
        <p:spPr>
          <a:xfrm flipV="1">
            <a:off x="13699490" y="5902325"/>
            <a:ext cx="1475105" cy="353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76" idx="6"/>
            <a:endCxn id="316" idx="2"/>
          </p:cNvCxnSpPr>
          <p:nvPr/>
        </p:nvCxnSpPr>
        <p:spPr>
          <a:xfrm flipV="1">
            <a:off x="13699490" y="4142105"/>
            <a:ext cx="1475105" cy="79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76" idx="6"/>
            <a:endCxn id="329" idx="2"/>
          </p:cNvCxnSpPr>
          <p:nvPr/>
        </p:nvCxnSpPr>
        <p:spPr>
          <a:xfrm>
            <a:off x="13699490" y="4937760"/>
            <a:ext cx="1475105" cy="1287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278" idx="6"/>
            <a:endCxn id="320" idx="2"/>
          </p:cNvCxnSpPr>
          <p:nvPr/>
        </p:nvCxnSpPr>
        <p:spPr>
          <a:xfrm flipV="1">
            <a:off x="13699490" y="4834890"/>
            <a:ext cx="1475105" cy="9893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279" idx="6"/>
            <a:endCxn id="331" idx="2"/>
          </p:cNvCxnSpPr>
          <p:nvPr/>
        </p:nvCxnSpPr>
        <p:spPr>
          <a:xfrm>
            <a:off x="13699490" y="6255385"/>
            <a:ext cx="1475105" cy="327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76" idx="6"/>
          </p:cNvCxnSpPr>
          <p:nvPr/>
        </p:nvCxnSpPr>
        <p:spPr>
          <a:xfrm flipV="1">
            <a:off x="13699490" y="4502785"/>
            <a:ext cx="1475105" cy="434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77" idx="6"/>
            <a:endCxn id="321" idx="2"/>
          </p:cNvCxnSpPr>
          <p:nvPr/>
        </p:nvCxnSpPr>
        <p:spPr>
          <a:xfrm>
            <a:off x="13699490" y="4615180"/>
            <a:ext cx="1475105" cy="578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3" name="直接连接符 422"/>
          <p:cNvCxnSpPr>
            <a:stCxn id="276" idx="6"/>
            <a:endCxn id="322" idx="2"/>
          </p:cNvCxnSpPr>
          <p:nvPr/>
        </p:nvCxnSpPr>
        <p:spPr>
          <a:xfrm>
            <a:off x="13699490" y="4937760"/>
            <a:ext cx="1475105" cy="578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4" name="直接连接符 423"/>
          <p:cNvCxnSpPr>
            <a:stCxn id="279" idx="6"/>
          </p:cNvCxnSpPr>
          <p:nvPr/>
        </p:nvCxnSpPr>
        <p:spPr>
          <a:xfrm>
            <a:off x="13699490" y="6255385"/>
            <a:ext cx="1475105" cy="662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279" idx="6"/>
            <a:endCxn id="317" idx="2"/>
          </p:cNvCxnSpPr>
          <p:nvPr/>
        </p:nvCxnSpPr>
        <p:spPr>
          <a:xfrm flipV="1">
            <a:off x="13699490" y="3819525"/>
            <a:ext cx="1475105" cy="2436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6" name="直接连接符 425"/>
          <p:cNvCxnSpPr>
            <a:endCxn id="320" idx="2"/>
          </p:cNvCxnSpPr>
          <p:nvPr/>
        </p:nvCxnSpPr>
        <p:spPr>
          <a:xfrm>
            <a:off x="13725525" y="4583430"/>
            <a:ext cx="1449070" cy="251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9" name="直接连接符 428"/>
          <p:cNvCxnSpPr>
            <a:stCxn id="278" idx="6"/>
            <a:endCxn id="331" idx="2"/>
          </p:cNvCxnSpPr>
          <p:nvPr/>
        </p:nvCxnSpPr>
        <p:spPr>
          <a:xfrm>
            <a:off x="13699490" y="5824220"/>
            <a:ext cx="1475105" cy="758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0" name="直接连接符 429"/>
          <p:cNvCxnSpPr>
            <a:endCxn id="322" idx="2"/>
          </p:cNvCxnSpPr>
          <p:nvPr/>
        </p:nvCxnSpPr>
        <p:spPr>
          <a:xfrm flipV="1">
            <a:off x="13644880" y="5516245"/>
            <a:ext cx="1529715" cy="75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77" idx="6"/>
            <a:endCxn id="316" idx="2"/>
          </p:cNvCxnSpPr>
          <p:nvPr/>
        </p:nvCxnSpPr>
        <p:spPr>
          <a:xfrm flipV="1">
            <a:off x="13699490" y="4142740"/>
            <a:ext cx="1475105" cy="472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975" t="2525" r="5473" b="4040"/>
          <a:stretch>
            <a:fillRect/>
          </a:stretch>
        </p:blipFill>
        <p:spPr>
          <a:xfrm>
            <a:off x="2590800" y="5981700"/>
            <a:ext cx="3639185" cy="37414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2628900"/>
            <a:ext cx="163195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3 Convolutional Layers, extract characteristics from numbers 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64 kernels, scan through image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64 activation maps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11" name="picture" descr="descript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534400" y="4686300"/>
            <a:ext cx="7676515" cy="452501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椭圆 4"/>
          <p:cNvSpPr/>
          <p:nvPr/>
        </p:nvSpPr>
        <p:spPr>
          <a:xfrm rot="21360000">
            <a:off x="3522345" y="6567170"/>
            <a:ext cx="1686560" cy="71056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2628900"/>
            <a:ext cx="1631950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Max Pooling Layer, finish training faster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4*4 filters 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with stride 4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extract a maximum number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14" name="picture" descr="descript"/>
          <p:cNvPicPr/>
          <p:nvPr/>
        </p:nvPicPr>
        <p:blipFill>
          <a:blip r:embed="rId2"/>
          <a:srcRect r="49325"/>
          <a:stretch>
            <a:fillRect/>
          </a:stretch>
        </p:blipFill>
        <p:spPr>
          <a:xfrm>
            <a:off x="8305800" y="4838700"/>
            <a:ext cx="6937375" cy="452437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2000" y="5161915"/>
            <a:ext cx="17056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Input Image</a:t>
            </a:r>
            <a:endParaRPr lang="en-US" altLang="zh-CN" sz="2000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cxnSp>
        <p:nvCxnSpPr>
          <p:cNvPr id="29" name="直接连接符 28"/>
          <p:cNvCxnSpPr>
            <a:stCxn id="24" idx="3"/>
            <a:endCxn id="4" idx="1"/>
          </p:cNvCxnSpPr>
          <p:nvPr/>
        </p:nvCxnSpPr>
        <p:spPr>
          <a:xfrm flipV="1">
            <a:off x="2467610" y="4403090"/>
            <a:ext cx="869950" cy="10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4" idx="3"/>
            <a:endCxn id="5" idx="1"/>
          </p:cNvCxnSpPr>
          <p:nvPr/>
        </p:nvCxnSpPr>
        <p:spPr>
          <a:xfrm>
            <a:off x="2467610" y="5439410"/>
            <a:ext cx="910590" cy="1332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4" idx="3"/>
            <a:endCxn id="7" idx="1"/>
          </p:cNvCxnSpPr>
          <p:nvPr/>
        </p:nvCxnSpPr>
        <p:spPr>
          <a:xfrm flipV="1">
            <a:off x="2467610" y="4852670"/>
            <a:ext cx="869950" cy="58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0" idx="1"/>
          </p:cNvCxnSpPr>
          <p:nvPr/>
        </p:nvCxnSpPr>
        <p:spPr>
          <a:xfrm>
            <a:off x="2466975" y="5425440"/>
            <a:ext cx="911225" cy="87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4" idx="3"/>
            <a:endCxn id="8" idx="1"/>
          </p:cNvCxnSpPr>
          <p:nvPr/>
        </p:nvCxnSpPr>
        <p:spPr>
          <a:xfrm flipV="1">
            <a:off x="2467610" y="5302250"/>
            <a:ext cx="869950" cy="137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333115" y="7042785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Layers1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Layers1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18840" y="363156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grpSp>
        <p:nvGrpSpPr>
          <p:cNvPr id="183" name="组合 182"/>
          <p:cNvGrpSpPr/>
          <p:nvPr/>
        </p:nvGrpSpPr>
        <p:grpSpPr>
          <a:xfrm rot="0">
            <a:off x="3337560" y="4222115"/>
            <a:ext cx="2547620" cy="2701290"/>
            <a:chOff x="5039" y="6961"/>
            <a:chExt cx="3797" cy="4026"/>
          </a:xfrm>
        </p:grpSpPr>
        <p:grpSp>
          <p:nvGrpSpPr>
            <p:cNvPr id="124" name="组合 123"/>
            <p:cNvGrpSpPr/>
            <p:nvPr/>
          </p:nvGrpSpPr>
          <p:grpSpPr>
            <a:xfrm rot="0">
              <a:off x="5039" y="7003"/>
              <a:ext cx="1910" cy="1794"/>
              <a:chOff x="5039" y="7003"/>
              <a:chExt cx="2738" cy="179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039" y="700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039" y="767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039" y="834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 rot="0">
              <a:off x="5099" y="9831"/>
              <a:ext cx="1852" cy="1157"/>
              <a:chOff x="5099" y="9831"/>
              <a:chExt cx="2738" cy="115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099" y="10534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99" y="9831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0">
              <a:off x="6055" y="8994"/>
              <a:ext cx="64" cy="562"/>
              <a:chOff x="6317" y="9070"/>
              <a:chExt cx="64" cy="56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6960" y="7152"/>
              <a:ext cx="831" cy="3528"/>
              <a:chOff x="7778" y="7208"/>
              <a:chExt cx="1704" cy="3528"/>
            </a:xfrm>
          </p:grpSpPr>
          <p:cxnSp>
            <p:nvCxnSpPr>
              <p:cNvPr id="38" name="直接箭头连接符 37"/>
              <p:cNvCxnSpPr/>
              <p:nvPr/>
            </p:nvCxnSpPr>
            <p:spPr>
              <a:xfrm flipV="1">
                <a:off x="7778" y="7208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7778" y="7847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 flipV="1">
                <a:off x="7778" y="8566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 flipV="1">
                <a:off x="7838" y="100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 flipV="1">
                <a:off x="7838" y="107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组合 121"/>
            <p:cNvGrpSpPr/>
            <p:nvPr/>
          </p:nvGrpSpPr>
          <p:grpSpPr>
            <a:xfrm rot="0">
              <a:off x="7762" y="6961"/>
              <a:ext cx="1074" cy="3933"/>
              <a:chOff x="8602" y="7032"/>
              <a:chExt cx="1621" cy="393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602" y="703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602" y="7685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602" y="8378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637" y="979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637" y="10511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 rot="0">
              <a:off x="8280" y="8957"/>
              <a:ext cx="64" cy="562"/>
              <a:chOff x="6317" y="9070"/>
              <a:chExt cx="64" cy="56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4" name="组合 183"/>
          <p:cNvGrpSpPr/>
          <p:nvPr/>
        </p:nvGrpSpPr>
        <p:grpSpPr>
          <a:xfrm rot="0">
            <a:off x="6155690" y="4188460"/>
            <a:ext cx="2547620" cy="2701290"/>
            <a:chOff x="5039" y="6961"/>
            <a:chExt cx="3797" cy="4026"/>
          </a:xfrm>
        </p:grpSpPr>
        <p:grpSp>
          <p:nvGrpSpPr>
            <p:cNvPr id="185" name="组合 184"/>
            <p:cNvGrpSpPr/>
            <p:nvPr/>
          </p:nvGrpSpPr>
          <p:grpSpPr>
            <a:xfrm rot="0">
              <a:off x="5039" y="7003"/>
              <a:ext cx="1910" cy="1794"/>
              <a:chOff x="5039" y="7003"/>
              <a:chExt cx="2738" cy="1794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5039" y="700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5039" y="767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5039" y="8343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 rot="0">
              <a:off x="5099" y="9831"/>
              <a:ext cx="1852" cy="1157"/>
              <a:chOff x="5099" y="9831"/>
              <a:chExt cx="2738" cy="1157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099" y="10534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5099" y="9831"/>
                <a:ext cx="2739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 rot="0">
              <a:off x="6055" y="8994"/>
              <a:ext cx="64" cy="562"/>
              <a:chOff x="6317" y="9070"/>
              <a:chExt cx="64" cy="562"/>
            </a:xfrm>
          </p:grpSpPr>
          <p:sp>
            <p:nvSpPr>
              <p:cNvPr id="193" name="椭圆 192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97" name="组合 196"/>
            <p:cNvGrpSpPr/>
            <p:nvPr/>
          </p:nvGrpSpPr>
          <p:grpSpPr>
            <a:xfrm rot="0">
              <a:off x="6960" y="7152"/>
              <a:ext cx="831" cy="3528"/>
              <a:chOff x="7778" y="7208"/>
              <a:chExt cx="1704" cy="3528"/>
            </a:xfrm>
          </p:grpSpPr>
          <p:cxnSp>
            <p:nvCxnSpPr>
              <p:cNvPr id="198" name="直接箭头连接符 197"/>
              <p:cNvCxnSpPr/>
              <p:nvPr/>
            </p:nvCxnSpPr>
            <p:spPr>
              <a:xfrm flipV="1">
                <a:off x="7778" y="7208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9" name="直接箭头连接符 198"/>
              <p:cNvCxnSpPr/>
              <p:nvPr/>
            </p:nvCxnSpPr>
            <p:spPr>
              <a:xfrm flipV="1">
                <a:off x="7778" y="7847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/>
              <p:cNvCxnSpPr/>
              <p:nvPr/>
            </p:nvCxnSpPr>
            <p:spPr>
              <a:xfrm flipV="1">
                <a:off x="7778" y="8566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/>
              <p:cNvCxnSpPr/>
              <p:nvPr/>
            </p:nvCxnSpPr>
            <p:spPr>
              <a:xfrm flipV="1">
                <a:off x="7838" y="100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/>
              <p:cNvCxnSpPr/>
              <p:nvPr/>
            </p:nvCxnSpPr>
            <p:spPr>
              <a:xfrm flipV="1">
                <a:off x="7838" y="10714"/>
                <a:ext cx="1645" cy="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组合 202"/>
            <p:cNvGrpSpPr/>
            <p:nvPr/>
          </p:nvGrpSpPr>
          <p:grpSpPr>
            <a:xfrm rot="0">
              <a:off x="7762" y="6961"/>
              <a:ext cx="1074" cy="3933"/>
              <a:chOff x="8602" y="7032"/>
              <a:chExt cx="1621" cy="3933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8602" y="703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8602" y="7685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8602" y="8378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8637" y="9792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8637" y="10511"/>
                <a:ext cx="1587" cy="4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 rot="0">
              <a:off x="8280" y="8957"/>
              <a:ext cx="64" cy="562"/>
              <a:chOff x="6317" y="9070"/>
              <a:chExt cx="64" cy="562"/>
            </a:xfrm>
          </p:grpSpPr>
          <p:sp>
            <p:nvSpPr>
              <p:cNvPr id="210" name="椭圆 209"/>
              <p:cNvSpPr/>
              <p:nvPr/>
            </p:nvSpPr>
            <p:spPr>
              <a:xfrm>
                <a:off x="6317" y="9070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/>
              <p:nvPr/>
            </p:nvSpPr>
            <p:spPr>
              <a:xfrm>
                <a:off x="6317" y="9236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>
                <a:off x="6317" y="9402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6317" y="9568"/>
                <a:ext cx="65" cy="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 rot="0">
            <a:off x="8973820" y="4177030"/>
            <a:ext cx="1281430" cy="1203960"/>
            <a:chOff x="5039" y="7003"/>
            <a:chExt cx="2738" cy="1794"/>
          </a:xfrm>
        </p:grpSpPr>
        <p:sp>
          <p:nvSpPr>
            <p:cNvPr id="216" name="矩形 215"/>
            <p:cNvSpPr/>
            <p:nvPr/>
          </p:nvSpPr>
          <p:spPr>
            <a:xfrm>
              <a:off x="5039" y="700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039" y="767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5039" y="8343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0">
            <a:off x="9014460" y="6074410"/>
            <a:ext cx="1242695" cy="776605"/>
            <a:chOff x="5099" y="9831"/>
            <a:chExt cx="2738" cy="1157"/>
          </a:xfrm>
        </p:grpSpPr>
        <p:sp>
          <p:nvSpPr>
            <p:cNvPr id="220" name="矩形 219"/>
            <p:cNvSpPr/>
            <p:nvPr/>
          </p:nvSpPr>
          <p:spPr>
            <a:xfrm>
              <a:off x="5099" y="10534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099" y="9831"/>
              <a:ext cx="2739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0">
            <a:off x="9655810" y="5513070"/>
            <a:ext cx="43180" cy="377190"/>
            <a:chOff x="6317" y="9070"/>
            <a:chExt cx="64" cy="562"/>
          </a:xfrm>
        </p:grpSpPr>
        <p:sp>
          <p:nvSpPr>
            <p:cNvPr id="223" name="椭圆 22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 rot="0">
            <a:off x="10262870" y="4276725"/>
            <a:ext cx="557530" cy="2367280"/>
            <a:chOff x="7778" y="7208"/>
            <a:chExt cx="1704" cy="3528"/>
          </a:xfrm>
        </p:grpSpPr>
        <p:cxnSp>
          <p:nvCxnSpPr>
            <p:cNvPr id="228" name="直接箭头连接符 227"/>
            <p:cNvCxnSpPr/>
            <p:nvPr/>
          </p:nvCxnSpPr>
          <p:spPr>
            <a:xfrm flipV="1">
              <a:off x="7778" y="7208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9" name="直接箭头连接符 228"/>
            <p:cNvCxnSpPr/>
            <p:nvPr/>
          </p:nvCxnSpPr>
          <p:spPr>
            <a:xfrm flipV="1">
              <a:off x="7778" y="7847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0" name="直接箭头连接符 229"/>
            <p:cNvCxnSpPr/>
            <p:nvPr/>
          </p:nvCxnSpPr>
          <p:spPr>
            <a:xfrm flipV="1">
              <a:off x="7778" y="8566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1" name="直接箭头连接符 230"/>
            <p:cNvCxnSpPr/>
            <p:nvPr/>
          </p:nvCxnSpPr>
          <p:spPr>
            <a:xfrm flipV="1">
              <a:off x="7838" y="10014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2" name="直接箭头连接符 231"/>
            <p:cNvCxnSpPr/>
            <p:nvPr/>
          </p:nvCxnSpPr>
          <p:spPr>
            <a:xfrm flipV="1">
              <a:off x="7838" y="10714"/>
              <a:ext cx="1645" cy="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3" name="组合 232"/>
          <p:cNvGrpSpPr/>
          <p:nvPr/>
        </p:nvGrpSpPr>
        <p:grpSpPr>
          <a:xfrm rot="0">
            <a:off x="10801350" y="4149090"/>
            <a:ext cx="720725" cy="2639060"/>
            <a:chOff x="8602" y="7032"/>
            <a:chExt cx="1621" cy="3933"/>
          </a:xfrm>
        </p:grpSpPr>
        <p:sp>
          <p:nvSpPr>
            <p:cNvPr id="234" name="矩形 233"/>
            <p:cNvSpPr/>
            <p:nvPr/>
          </p:nvSpPr>
          <p:spPr>
            <a:xfrm>
              <a:off x="8602" y="7032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8602" y="7685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8602" y="8378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8637" y="9792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8637" y="10511"/>
              <a:ext cx="1587" cy="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9" name="组合 238"/>
          <p:cNvGrpSpPr/>
          <p:nvPr/>
        </p:nvGrpSpPr>
        <p:grpSpPr>
          <a:xfrm rot="0">
            <a:off x="11148695" y="5488305"/>
            <a:ext cx="43180" cy="377190"/>
            <a:chOff x="6317" y="9070"/>
            <a:chExt cx="64" cy="562"/>
          </a:xfrm>
        </p:grpSpPr>
        <p:sp>
          <p:nvSpPr>
            <p:cNvPr id="240" name="椭圆 239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 rot="0">
            <a:off x="5869940" y="4368800"/>
            <a:ext cx="331470" cy="2339340"/>
            <a:chOff x="8813" y="7180"/>
            <a:chExt cx="494" cy="3486"/>
          </a:xfrm>
        </p:grpSpPr>
        <p:cxnSp>
          <p:nvCxnSpPr>
            <p:cNvPr id="244" name="直接箭头连接符 243"/>
            <p:cNvCxnSpPr>
              <a:stCxn id="43" idx="3"/>
              <a:endCxn id="186" idx="1"/>
            </p:cNvCxnSpPr>
            <p:nvPr/>
          </p:nvCxnSpPr>
          <p:spPr>
            <a:xfrm flipV="1">
              <a:off x="8813" y="718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5" name="直接箭头连接符 244"/>
            <p:cNvCxnSpPr/>
            <p:nvPr/>
          </p:nvCxnSpPr>
          <p:spPr>
            <a:xfrm flipV="1">
              <a:off x="8837" y="786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6" name="直接箭头连接符 245"/>
            <p:cNvCxnSpPr/>
            <p:nvPr/>
          </p:nvCxnSpPr>
          <p:spPr>
            <a:xfrm flipV="1">
              <a:off x="8813" y="8524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8" name="直接箭头连接符 247"/>
            <p:cNvCxnSpPr>
              <a:stCxn id="47" idx="3"/>
            </p:cNvCxnSpPr>
            <p:nvPr/>
          </p:nvCxnSpPr>
          <p:spPr>
            <a:xfrm flipV="1">
              <a:off x="8836" y="10650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9" name="直接箭头连接符 248"/>
            <p:cNvCxnSpPr/>
            <p:nvPr/>
          </p:nvCxnSpPr>
          <p:spPr>
            <a:xfrm flipV="1">
              <a:off x="8837" y="9958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51" name="组合 250"/>
          <p:cNvGrpSpPr/>
          <p:nvPr/>
        </p:nvGrpSpPr>
        <p:grpSpPr>
          <a:xfrm rot="0">
            <a:off x="8682990" y="4316730"/>
            <a:ext cx="331470" cy="2339340"/>
            <a:chOff x="8813" y="7180"/>
            <a:chExt cx="494" cy="3486"/>
          </a:xfrm>
        </p:grpSpPr>
        <p:cxnSp>
          <p:nvCxnSpPr>
            <p:cNvPr id="252" name="直接箭头连接符 251"/>
            <p:cNvCxnSpPr/>
            <p:nvPr/>
          </p:nvCxnSpPr>
          <p:spPr>
            <a:xfrm flipV="1">
              <a:off x="8813" y="718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3" name="直接箭头连接符 252"/>
            <p:cNvCxnSpPr/>
            <p:nvPr/>
          </p:nvCxnSpPr>
          <p:spPr>
            <a:xfrm flipV="1">
              <a:off x="8837" y="7860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4" name="直接箭头连接符 253"/>
            <p:cNvCxnSpPr/>
            <p:nvPr/>
          </p:nvCxnSpPr>
          <p:spPr>
            <a:xfrm flipV="1">
              <a:off x="8813" y="8524"/>
              <a:ext cx="426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5" name="直接箭头连接符 254"/>
            <p:cNvCxnSpPr/>
            <p:nvPr/>
          </p:nvCxnSpPr>
          <p:spPr>
            <a:xfrm flipV="1">
              <a:off x="8836" y="10650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6" name="直接箭头连接符 255"/>
            <p:cNvCxnSpPr/>
            <p:nvPr/>
          </p:nvCxnSpPr>
          <p:spPr>
            <a:xfrm flipV="1">
              <a:off x="8837" y="9958"/>
              <a:ext cx="470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 rot="0">
            <a:off x="12275820" y="4145280"/>
            <a:ext cx="215900" cy="897255"/>
            <a:chOff x="18600" y="6847"/>
            <a:chExt cx="469" cy="1945"/>
          </a:xfrm>
        </p:grpSpPr>
        <p:sp>
          <p:nvSpPr>
            <p:cNvPr id="258" name="椭圆 257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5" name="组合 264"/>
          <p:cNvGrpSpPr/>
          <p:nvPr/>
        </p:nvGrpSpPr>
        <p:grpSpPr>
          <a:xfrm rot="0">
            <a:off x="12275820" y="5878195"/>
            <a:ext cx="215900" cy="897255"/>
            <a:chOff x="18600" y="7547"/>
            <a:chExt cx="469" cy="1945"/>
          </a:xfrm>
        </p:grpSpPr>
        <p:sp>
          <p:nvSpPr>
            <p:cNvPr id="266" name="椭圆 265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18600" y="90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6" name="椭圆 275"/>
          <p:cNvSpPr/>
          <p:nvPr/>
        </p:nvSpPr>
        <p:spPr>
          <a:xfrm>
            <a:off x="13483590" y="482981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13483590" y="450723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13483590" y="571627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13483590" y="6147435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2" name="组合 291"/>
          <p:cNvGrpSpPr/>
          <p:nvPr/>
        </p:nvGrpSpPr>
        <p:grpSpPr>
          <a:xfrm rot="0">
            <a:off x="13564235" y="5164455"/>
            <a:ext cx="43180" cy="377190"/>
            <a:chOff x="6317" y="9070"/>
            <a:chExt cx="64" cy="562"/>
          </a:xfrm>
        </p:grpSpPr>
        <p:sp>
          <p:nvSpPr>
            <p:cNvPr id="293" name="椭圆 29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2" name="组合 301"/>
          <p:cNvGrpSpPr/>
          <p:nvPr/>
        </p:nvGrpSpPr>
        <p:grpSpPr>
          <a:xfrm rot="0">
            <a:off x="12356465" y="5232400"/>
            <a:ext cx="43180" cy="377190"/>
            <a:chOff x="6317" y="9070"/>
            <a:chExt cx="64" cy="562"/>
          </a:xfrm>
        </p:grpSpPr>
        <p:sp>
          <p:nvSpPr>
            <p:cNvPr id="303" name="椭圆 302"/>
            <p:cNvSpPr/>
            <p:nvPr/>
          </p:nvSpPr>
          <p:spPr>
            <a:xfrm>
              <a:off x="6317" y="9070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6317" y="9236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6317" y="9402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6317" y="9568"/>
              <a:ext cx="65" cy="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7" name="文本框 306"/>
          <p:cNvSpPr txBox="1"/>
          <p:nvPr/>
        </p:nvSpPr>
        <p:spPr>
          <a:xfrm>
            <a:off x="11712575" y="345630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12920345" y="379031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32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14691360" y="3053715"/>
            <a:ext cx="135128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10 neurons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6172200" y="6998970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Layers2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Layers2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9135745" y="7042785"/>
            <a:ext cx="26250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Convolutional Layers3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 + Max Pooling Layers3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6155690" y="362140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8813800" y="3578225"/>
            <a:ext cx="17056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64 kernels</a:t>
            </a:r>
            <a:endParaRPr lang="en-US" altLang="zh-CN">
              <a:latin typeface="Comic Sans MS Regular" panose="030F0902030302020204" charset="0"/>
              <a:cs typeface="Comic Sans MS Regular" panose="030F0902030302020204" charset="0"/>
              <a:sym typeface="+mn-ea"/>
            </a:endParaRPr>
          </a:p>
        </p:txBody>
      </p:sp>
      <p:grpSp>
        <p:nvGrpSpPr>
          <p:cNvPr id="315" name="组合 314"/>
          <p:cNvGrpSpPr/>
          <p:nvPr/>
        </p:nvGrpSpPr>
        <p:grpSpPr>
          <a:xfrm rot="0">
            <a:off x="15174595" y="3711575"/>
            <a:ext cx="215900" cy="897255"/>
            <a:chOff x="18600" y="6847"/>
            <a:chExt cx="469" cy="1945"/>
          </a:xfrm>
        </p:grpSpPr>
        <p:sp>
          <p:nvSpPr>
            <p:cNvPr id="316" name="椭圆 315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 rot="0">
            <a:off x="15174595" y="4727575"/>
            <a:ext cx="215900" cy="897255"/>
            <a:chOff x="18600" y="7547"/>
            <a:chExt cx="469" cy="1945"/>
          </a:xfrm>
        </p:grpSpPr>
        <p:sp>
          <p:nvSpPr>
            <p:cNvPr id="320" name="椭圆 319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18600" y="90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 rot="0">
            <a:off x="15174595" y="5793740"/>
            <a:ext cx="215900" cy="897255"/>
            <a:chOff x="18600" y="6847"/>
            <a:chExt cx="469" cy="1945"/>
          </a:xfrm>
        </p:grpSpPr>
        <p:sp>
          <p:nvSpPr>
            <p:cNvPr id="329" name="椭圆 328"/>
            <p:cNvSpPr/>
            <p:nvPr/>
          </p:nvSpPr>
          <p:spPr>
            <a:xfrm>
              <a:off x="18600" y="75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18600" y="6847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18600" y="8323"/>
              <a:ext cx="469" cy="4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8" name="椭圆 337"/>
          <p:cNvSpPr/>
          <p:nvPr/>
        </p:nvSpPr>
        <p:spPr>
          <a:xfrm>
            <a:off x="15174595" y="6837680"/>
            <a:ext cx="2159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2" name="直接箭头连接符 341"/>
          <p:cNvCxnSpPr/>
          <p:nvPr/>
        </p:nvCxnSpPr>
        <p:spPr>
          <a:xfrm flipV="1">
            <a:off x="15543530" y="377825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3" name="直接箭头连接符 342"/>
          <p:cNvCxnSpPr/>
          <p:nvPr/>
        </p:nvCxnSpPr>
        <p:spPr>
          <a:xfrm flipV="1">
            <a:off x="15543530" y="410781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4" name="直接箭头连接符 343"/>
          <p:cNvCxnSpPr/>
          <p:nvPr/>
        </p:nvCxnSpPr>
        <p:spPr>
          <a:xfrm flipV="1">
            <a:off x="15543530" y="450723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5" name="直接箭头连接符 344"/>
          <p:cNvCxnSpPr/>
          <p:nvPr/>
        </p:nvCxnSpPr>
        <p:spPr>
          <a:xfrm flipV="1">
            <a:off x="15543530" y="482536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6" name="直接箭头连接符 345"/>
          <p:cNvCxnSpPr/>
          <p:nvPr/>
        </p:nvCxnSpPr>
        <p:spPr>
          <a:xfrm flipV="1">
            <a:off x="15543530" y="517906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7" name="直接箭头连接符 346"/>
          <p:cNvCxnSpPr/>
          <p:nvPr/>
        </p:nvCxnSpPr>
        <p:spPr>
          <a:xfrm flipV="1">
            <a:off x="15543530" y="548830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8" name="直接箭头连接符 347"/>
          <p:cNvCxnSpPr/>
          <p:nvPr/>
        </p:nvCxnSpPr>
        <p:spPr>
          <a:xfrm flipV="1">
            <a:off x="15543530" y="583755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9" name="直接箭头连接符 348"/>
          <p:cNvCxnSpPr/>
          <p:nvPr/>
        </p:nvCxnSpPr>
        <p:spPr>
          <a:xfrm flipV="1">
            <a:off x="15543530" y="620903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0" name="直接箭头连接符 349"/>
          <p:cNvCxnSpPr/>
          <p:nvPr/>
        </p:nvCxnSpPr>
        <p:spPr>
          <a:xfrm flipV="1">
            <a:off x="15543530" y="6561455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1" name="直接箭头连接符 350"/>
          <p:cNvCxnSpPr/>
          <p:nvPr/>
        </p:nvCxnSpPr>
        <p:spPr>
          <a:xfrm flipV="1">
            <a:off x="15543530" y="6924040"/>
            <a:ext cx="838835" cy="24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16543020" y="357822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0</a:t>
            </a:r>
            <a:endParaRPr lang="en-US" altLang="zh-CN" sz="2000"/>
          </a:p>
        </p:txBody>
      </p:sp>
      <p:sp>
        <p:nvSpPr>
          <p:cNvPr id="353" name="文本框 352"/>
          <p:cNvSpPr txBox="1"/>
          <p:nvPr/>
        </p:nvSpPr>
        <p:spPr>
          <a:xfrm>
            <a:off x="16543020" y="392747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</a:t>
            </a:r>
            <a:endParaRPr lang="en-US" altLang="zh-CN" sz="2000"/>
          </a:p>
        </p:txBody>
      </p:sp>
      <p:sp>
        <p:nvSpPr>
          <p:cNvPr id="354" name="文本框 353"/>
          <p:cNvSpPr txBox="1"/>
          <p:nvPr/>
        </p:nvSpPr>
        <p:spPr>
          <a:xfrm>
            <a:off x="16543020" y="431673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</a:t>
            </a:r>
            <a:endParaRPr lang="en-US" altLang="zh-CN" sz="2000"/>
          </a:p>
        </p:txBody>
      </p:sp>
      <p:sp>
        <p:nvSpPr>
          <p:cNvPr id="355" name="文本框 354"/>
          <p:cNvSpPr txBox="1"/>
          <p:nvPr/>
        </p:nvSpPr>
        <p:spPr>
          <a:xfrm>
            <a:off x="16543020" y="465328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3</a:t>
            </a:r>
            <a:endParaRPr lang="en-US" altLang="zh-CN" sz="2000"/>
          </a:p>
        </p:txBody>
      </p:sp>
      <p:sp>
        <p:nvSpPr>
          <p:cNvPr id="356" name="文本框 355"/>
          <p:cNvSpPr txBox="1"/>
          <p:nvPr/>
        </p:nvSpPr>
        <p:spPr>
          <a:xfrm>
            <a:off x="16543020" y="503618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4</a:t>
            </a:r>
            <a:endParaRPr lang="en-US" altLang="zh-CN" sz="2000"/>
          </a:p>
        </p:txBody>
      </p:sp>
      <p:sp>
        <p:nvSpPr>
          <p:cNvPr id="357" name="文本框 356"/>
          <p:cNvSpPr txBox="1"/>
          <p:nvPr/>
        </p:nvSpPr>
        <p:spPr>
          <a:xfrm>
            <a:off x="16543020" y="536130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5</a:t>
            </a:r>
            <a:endParaRPr lang="en-US" altLang="zh-CN" sz="2000"/>
          </a:p>
        </p:txBody>
      </p:sp>
      <p:sp>
        <p:nvSpPr>
          <p:cNvPr id="358" name="文本框 357"/>
          <p:cNvSpPr txBox="1"/>
          <p:nvPr/>
        </p:nvSpPr>
        <p:spPr>
          <a:xfrm>
            <a:off x="16543020" y="568515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6</a:t>
            </a:r>
            <a:endParaRPr lang="en-US" altLang="zh-CN" sz="2000"/>
          </a:p>
        </p:txBody>
      </p:sp>
      <p:sp>
        <p:nvSpPr>
          <p:cNvPr id="359" name="文本框 358"/>
          <p:cNvSpPr txBox="1"/>
          <p:nvPr/>
        </p:nvSpPr>
        <p:spPr>
          <a:xfrm>
            <a:off x="16543020" y="6029325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7</a:t>
            </a:r>
            <a:endParaRPr lang="en-US" altLang="zh-CN" sz="2000"/>
          </a:p>
        </p:txBody>
      </p:sp>
      <p:sp>
        <p:nvSpPr>
          <p:cNvPr id="360" name="文本框 359"/>
          <p:cNvSpPr txBox="1"/>
          <p:nvPr/>
        </p:nvSpPr>
        <p:spPr>
          <a:xfrm>
            <a:off x="16543020" y="6355080"/>
            <a:ext cx="424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8</a:t>
            </a:r>
            <a:endParaRPr lang="en-US" altLang="zh-CN" sz="2000"/>
          </a:p>
        </p:txBody>
      </p:sp>
      <p:sp>
        <p:nvSpPr>
          <p:cNvPr id="361" name="文本框 360"/>
          <p:cNvSpPr txBox="1"/>
          <p:nvPr/>
        </p:nvSpPr>
        <p:spPr>
          <a:xfrm>
            <a:off x="16543020" y="6684010"/>
            <a:ext cx="800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9</a:t>
            </a:r>
            <a:endParaRPr lang="en-US" altLang="zh-CN" sz="2000"/>
          </a:p>
        </p:txBody>
      </p:sp>
      <p:cxnSp>
        <p:nvCxnSpPr>
          <p:cNvPr id="362" name="直接连接符 361"/>
          <p:cNvCxnSpPr>
            <a:stCxn id="260" idx="6"/>
            <a:endCxn id="277" idx="2"/>
          </p:cNvCxnSpPr>
          <p:nvPr/>
        </p:nvCxnSpPr>
        <p:spPr>
          <a:xfrm>
            <a:off x="12491720" y="4253230"/>
            <a:ext cx="991870" cy="361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3" name="直接连接符 362"/>
          <p:cNvCxnSpPr>
            <a:stCxn id="260" idx="6"/>
            <a:endCxn id="276" idx="2"/>
          </p:cNvCxnSpPr>
          <p:nvPr/>
        </p:nvCxnSpPr>
        <p:spPr>
          <a:xfrm>
            <a:off x="12491720" y="4253230"/>
            <a:ext cx="991870" cy="684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4" name="直接连接符 363"/>
          <p:cNvCxnSpPr>
            <a:endCxn id="278" idx="2"/>
          </p:cNvCxnSpPr>
          <p:nvPr/>
        </p:nvCxnSpPr>
        <p:spPr>
          <a:xfrm>
            <a:off x="12517755" y="4261485"/>
            <a:ext cx="966470" cy="1562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5" name="直接连接符 364"/>
          <p:cNvCxnSpPr>
            <a:endCxn id="279" idx="2"/>
          </p:cNvCxnSpPr>
          <p:nvPr/>
        </p:nvCxnSpPr>
        <p:spPr>
          <a:xfrm>
            <a:off x="12517755" y="4261485"/>
            <a:ext cx="966470" cy="1993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6" name="直接连接符 365"/>
          <p:cNvCxnSpPr>
            <a:stCxn id="258" idx="6"/>
            <a:endCxn id="277" idx="2"/>
          </p:cNvCxnSpPr>
          <p:nvPr/>
        </p:nvCxnSpPr>
        <p:spPr>
          <a:xfrm>
            <a:off x="12491720" y="4576445"/>
            <a:ext cx="991870" cy="38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258" idx="6"/>
            <a:endCxn id="276" idx="2"/>
          </p:cNvCxnSpPr>
          <p:nvPr/>
        </p:nvCxnSpPr>
        <p:spPr>
          <a:xfrm>
            <a:off x="12491720" y="4576445"/>
            <a:ext cx="991870" cy="361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8" name="直接连接符 367"/>
          <p:cNvCxnSpPr>
            <a:stCxn id="258" idx="6"/>
          </p:cNvCxnSpPr>
          <p:nvPr/>
        </p:nvCxnSpPr>
        <p:spPr>
          <a:xfrm>
            <a:off x="12491720" y="4576445"/>
            <a:ext cx="991870" cy="1215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9" name="直接连接符 368"/>
          <p:cNvCxnSpPr>
            <a:stCxn id="258" idx="6"/>
            <a:endCxn id="279" idx="2"/>
          </p:cNvCxnSpPr>
          <p:nvPr/>
        </p:nvCxnSpPr>
        <p:spPr>
          <a:xfrm>
            <a:off x="12491720" y="4576445"/>
            <a:ext cx="991870" cy="1679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0" name="直接连接符 369"/>
          <p:cNvCxnSpPr>
            <a:stCxn id="261" idx="6"/>
          </p:cNvCxnSpPr>
          <p:nvPr/>
        </p:nvCxnSpPr>
        <p:spPr>
          <a:xfrm flipV="1">
            <a:off x="12491720" y="4905375"/>
            <a:ext cx="991870" cy="28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261" idx="6"/>
            <a:endCxn id="278" idx="2"/>
          </p:cNvCxnSpPr>
          <p:nvPr/>
        </p:nvCxnSpPr>
        <p:spPr>
          <a:xfrm>
            <a:off x="12491720" y="4934585"/>
            <a:ext cx="991870" cy="889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266" idx="6"/>
            <a:endCxn id="277" idx="2"/>
          </p:cNvCxnSpPr>
          <p:nvPr/>
        </p:nvCxnSpPr>
        <p:spPr>
          <a:xfrm flipV="1">
            <a:off x="12491720" y="4615180"/>
            <a:ext cx="991870" cy="1370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3" name="直接连接符 372"/>
          <p:cNvCxnSpPr>
            <a:stCxn id="266" idx="6"/>
            <a:endCxn id="279" idx="2"/>
          </p:cNvCxnSpPr>
          <p:nvPr/>
        </p:nvCxnSpPr>
        <p:spPr>
          <a:xfrm>
            <a:off x="12491720" y="5986145"/>
            <a:ext cx="991870" cy="269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4" name="直接连接符 373"/>
          <p:cNvCxnSpPr>
            <a:stCxn id="268" idx="6"/>
            <a:endCxn id="278" idx="3"/>
          </p:cNvCxnSpPr>
          <p:nvPr/>
        </p:nvCxnSpPr>
        <p:spPr>
          <a:xfrm flipV="1">
            <a:off x="12491720" y="5901055"/>
            <a:ext cx="1022985" cy="44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268" idx="6"/>
            <a:endCxn id="276" idx="2"/>
          </p:cNvCxnSpPr>
          <p:nvPr/>
        </p:nvCxnSpPr>
        <p:spPr>
          <a:xfrm flipV="1">
            <a:off x="12491720" y="4937760"/>
            <a:ext cx="991870" cy="1406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7" name="直接连接符 376"/>
          <p:cNvCxnSpPr>
            <a:stCxn id="269" idx="6"/>
            <a:endCxn id="279" idx="2"/>
          </p:cNvCxnSpPr>
          <p:nvPr/>
        </p:nvCxnSpPr>
        <p:spPr>
          <a:xfrm flipV="1">
            <a:off x="12491720" y="6255385"/>
            <a:ext cx="991870" cy="411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269" idx="6"/>
            <a:endCxn id="278" idx="2"/>
          </p:cNvCxnSpPr>
          <p:nvPr/>
        </p:nvCxnSpPr>
        <p:spPr>
          <a:xfrm flipV="1">
            <a:off x="12491720" y="5824220"/>
            <a:ext cx="991870" cy="842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0" name="直接连接符 379"/>
          <p:cNvCxnSpPr>
            <a:endCxn id="278" idx="2"/>
          </p:cNvCxnSpPr>
          <p:nvPr/>
        </p:nvCxnSpPr>
        <p:spPr>
          <a:xfrm flipV="1">
            <a:off x="12437110" y="5824220"/>
            <a:ext cx="1046480" cy="128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1" name="直接连接符 380"/>
          <p:cNvCxnSpPr>
            <a:stCxn id="269" idx="6"/>
            <a:endCxn id="277" idx="2"/>
          </p:cNvCxnSpPr>
          <p:nvPr/>
        </p:nvCxnSpPr>
        <p:spPr>
          <a:xfrm flipV="1">
            <a:off x="12491720" y="4615180"/>
            <a:ext cx="991870" cy="2051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2" name="直接连接符 381"/>
          <p:cNvCxnSpPr>
            <a:stCxn id="266" idx="5"/>
            <a:endCxn id="276" idx="2"/>
          </p:cNvCxnSpPr>
          <p:nvPr/>
        </p:nvCxnSpPr>
        <p:spPr>
          <a:xfrm flipV="1">
            <a:off x="12460605" y="4937760"/>
            <a:ext cx="1022985" cy="1124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234" idx="3"/>
            <a:endCxn id="258" idx="2"/>
          </p:cNvCxnSpPr>
          <p:nvPr/>
        </p:nvCxnSpPr>
        <p:spPr>
          <a:xfrm>
            <a:off x="11506200" y="4300855"/>
            <a:ext cx="769620" cy="274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4" name="直接连接符 383"/>
          <p:cNvCxnSpPr>
            <a:stCxn id="235" idx="3"/>
            <a:endCxn id="261" idx="2"/>
          </p:cNvCxnSpPr>
          <p:nvPr/>
        </p:nvCxnSpPr>
        <p:spPr>
          <a:xfrm>
            <a:off x="11506200" y="4739005"/>
            <a:ext cx="769620" cy="194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236" idx="3"/>
            <a:endCxn id="266" idx="2"/>
          </p:cNvCxnSpPr>
          <p:nvPr/>
        </p:nvCxnSpPr>
        <p:spPr>
          <a:xfrm>
            <a:off x="11506200" y="5204460"/>
            <a:ext cx="769620" cy="781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237" idx="3"/>
            <a:endCxn id="268" idx="2"/>
          </p:cNvCxnSpPr>
          <p:nvPr/>
        </p:nvCxnSpPr>
        <p:spPr>
          <a:xfrm>
            <a:off x="11521440" y="6153150"/>
            <a:ext cx="754380" cy="191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7" name="直接连接符 386"/>
          <p:cNvCxnSpPr>
            <a:stCxn id="238" idx="3"/>
            <a:endCxn id="269" idx="2"/>
          </p:cNvCxnSpPr>
          <p:nvPr/>
        </p:nvCxnSpPr>
        <p:spPr>
          <a:xfrm>
            <a:off x="11521440" y="6635750"/>
            <a:ext cx="754380" cy="3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234" idx="3"/>
            <a:endCxn id="260" idx="2"/>
          </p:cNvCxnSpPr>
          <p:nvPr/>
        </p:nvCxnSpPr>
        <p:spPr>
          <a:xfrm flipV="1">
            <a:off x="11506200" y="4253230"/>
            <a:ext cx="769620" cy="47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9" name="直接连接符 388"/>
          <p:cNvCxnSpPr/>
          <p:nvPr/>
        </p:nvCxnSpPr>
        <p:spPr>
          <a:xfrm>
            <a:off x="11551285" y="4261485"/>
            <a:ext cx="724535" cy="7245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stCxn id="234" idx="3"/>
          </p:cNvCxnSpPr>
          <p:nvPr/>
        </p:nvCxnSpPr>
        <p:spPr>
          <a:xfrm>
            <a:off x="11506200" y="4300855"/>
            <a:ext cx="769620" cy="165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234" idx="3"/>
            <a:endCxn id="268" idx="3"/>
          </p:cNvCxnSpPr>
          <p:nvPr/>
        </p:nvCxnSpPr>
        <p:spPr>
          <a:xfrm>
            <a:off x="11506200" y="4300855"/>
            <a:ext cx="801370" cy="2119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2" name="直接连接符 391"/>
          <p:cNvCxnSpPr>
            <a:stCxn id="234" idx="3"/>
            <a:endCxn id="269" idx="2"/>
          </p:cNvCxnSpPr>
          <p:nvPr/>
        </p:nvCxnSpPr>
        <p:spPr>
          <a:xfrm>
            <a:off x="11506200" y="4300855"/>
            <a:ext cx="769620" cy="2366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3" name="直接连接符 392"/>
          <p:cNvCxnSpPr>
            <a:stCxn id="235" idx="3"/>
            <a:endCxn id="260" idx="2"/>
          </p:cNvCxnSpPr>
          <p:nvPr/>
        </p:nvCxnSpPr>
        <p:spPr>
          <a:xfrm flipV="1">
            <a:off x="11506200" y="4253230"/>
            <a:ext cx="769620" cy="48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stCxn id="235" idx="3"/>
            <a:endCxn id="258" idx="2"/>
          </p:cNvCxnSpPr>
          <p:nvPr/>
        </p:nvCxnSpPr>
        <p:spPr>
          <a:xfrm flipV="1">
            <a:off x="11506200" y="4576445"/>
            <a:ext cx="769620" cy="16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5" name="直接连接符 394"/>
          <p:cNvCxnSpPr>
            <a:stCxn id="235" idx="3"/>
            <a:endCxn id="266" idx="2"/>
          </p:cNvCxnSpPr>
          <p:nvPr/>
        </p:nvCxnSpPr>
        <p:spPr>
          <a:xfrm>
            <a:off x="11506200" y="4739005"/>
            <a:ext cx="769620" cy="12465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6" name="直接连接符 395"/>
          <p:cNvCxnSpPr>
            <a:stCxn id="235" idx="3"/>
          </p:cNvCxnSpPr>
          <p:nvPr/>
        </p:nvCxnSpPr>
        <p:spPr>
          <a:xfrm>
            <a:off x="11506200" y="4739005"/>
            <a:ext cx="769620" cy="1615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7" name="直接连接符 396"/>
          <p:cNvCxnSpPr>
            <a:stCxn id="235" idx="3"/>
          </p:cNvCxnSpPr>
          <p:nvPr/>
        </p:nvCxnSpPr>
        <p:spPr>
          <a:xfrm>
            <a:off x="11506200" y="4739005"/>
            <a:ext cx="769620" cy="1938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8" name="直接连接符 397"/>
          <p:cNvCxnSpPr>
            <a:stCxn id="236" idx="3"/>
          </p:cNvCxnSpPr>
          <p:nvPr/>
        </p:nvCxnSpPr>
        <p:spPr>
          <a:xfrm flipV="1">
            <a:off x="11506200" y="4986020"/>
            <a:ext cx="769620" cy="217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9" name="直接连接符 398"/>
          <p:cNvCxnSpPr>
            <a:stCxn id="236" idx="3"/>
          </p:cNvCxnSpPr>
          <p:nvPr/>
        </p:nvCxnSpPr>
        <p:spPr>
          <a:xfrm flipV="1">
            <a:off x="11506200" y="4583430"/>
            <a:ext cx="769620" cy="620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0" name="直接连接符 399"/>
          <p:cNvCxnSpPr>
            <a:stCxn id="236" idx="3"/>
            <a:endCxn id="260" idx="2"/>
          </p:cNvCxnSpPr>
          <p:nvPr/>
        </p:nvCxnSpPr>
        <p:spPr>
          <a:xfrm flipV="1">
            <a:off x="11506200" y="4253230"/>
            <a:ext cx="769620" cy="950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11470640" y="5227955"/>
            <a:ext cx="885825" cy="1127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236" idx="3"/>
          </p:cNvCxnSpPr>
          <p:nvPr/>
        </p:nvCxnSpPr>
        <p:spPr>
          <a:xfrm>
            <a:off x="11506200" y="5204460"/>
            <a:ext cx="769620" cy="1472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237" idx="3"/>
            <a:endCxn id="266" idx="2"/>
          </p:cNvCxnSpPr>
          <p:nvPr/>
        </p:nvCxnSpPr>
        <p:spPr>
          <a:xfrm flipV="1">
            <a:off x="11521440" y="5986145"/>
            <a:ext cx="754380" cy="167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237" idx="3"/>
            <a:endCxn id="269" idx="3"/>
          </p:cNvCxnSpPr>
          <p:nvPr/>
        </p:nvCxnSpPr>
        <p:spPr>
          <a:xfrm>
            <a:off x="11521440" y="6153150"/>
            <a:ext cx="785495" cy="590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238" idx="3"/>
          </p:cNvCxnSpPr>
          <p:nvPr/>
        </p:nvCxnSpPr>
        <p:spPr>
          <a:xfrm flipV="1">
            <a:off x="11521440" y="6355080"/>
            <a:ext cx="754380" cy="280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238" idx="3"/>
          </p:cNvCxnSpPr>
          <p:nvPr/>
        </p:nvCxnSpPr>
        <p:spPr>
          <a:xfrm flipV="1">
            <a:off x="11521440" y="4986020"/>
            <a:ext cx="754380" cy="164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237" idx="3"/>
          </p:cNvCxnSpPr>
          <p:nvPr/>
        </p:nvCxnSpPr>
        <p:spPr>
          <a:xfrm flipV="1">
            <a:off x="11521440" y="4986020"/>
            <a:ext cx="754380" cy="116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237" idx="3"/>
          </p:cNvCxnSpPr>
          <p:nvPr/>
        </p:nvCxnSpPr>
        <p:spPr>
          <a:xfrm flipV="1">
            <a:off x="11521440" y="4583430"/>
            <a:ext cx="754380" cy="1569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237" idx="3"/>
          </p:cNvCxnSpPr>
          <p:nvPr/>
        </p:nvCxnSpPr>
        <p:spPr>
          <a:xfrm flipV="1">
            <a:off x="11521440" y="4261485"/>
            <a:ext cx="754380" cy="1891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277" idx="6"/>
            <a:endCxn id="317" idx="2"/>
          </p:cNvCxnSpPr>
          <p:nvPr/>
        </p:nvCxnSpPr>
        <p:spPr>
          <a:xfrm flipV="1">
            <a:off x="13699490" y="3819525"/>
            <a:ext cx="1475105" cy="79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277" idx="6"/>
            <a:endCxn id="338" idx="3"/>
          </p:cNvCxnSpPr>
          <p:nvPr/>
        </p:nvCxnSpPr>
        <p:spPr>
          <a:xfrm>
            <a:off x="13699490" y="4615180"/>
            <a:ext cx="1506220" cy="2406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278" idx="6"/>
            <a:endCxn id="322" idx="2"/>
          </p:cNvCxnSpPr>
          <p:nvPr/>
        </p:nvCxnSpPr>
        <p:spPr>
          <a:xfrm flipV="1">
            <a:off x="13699490" y="5516245"/>
            <a:ext cx="1475105" cy="307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276" idx="6"/>
            <a:endCxn id="331" idx="2"/>
          </p:cNvCxnSpPr>
          <p:nvPr/>
        </p:nvCxnSpPr>
        <p:spPr>
          <a:xfrm>
            <a:off x="13699490" y="4937760"/>
            <a:ext cx="1475105" cy="1645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279" idx="6"/>
            <a:endCxn id="318" idx="2"/>
          </p:cNvCxnSpPr>
          <p:nvPr/>
        </p:nvCxnSpPr>
        <p:spPr>
          <a:xfrm flipV="1">
            <a:off x="13699490" y="4500245"/>
            <a:ext cx="1475105" cy="175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279" idx="6"/>
            <a:endCxn id="330" idx="2"/>
          </p:cNvCxnSpPr>
          <p:nvPr/>
        </p:nvCxnSpPr>
        <p:spPr>
          <a:xfrm flipV="1">
            <a:off x="13699490" y="5902325"/>
            <a:ext cx="1475105" cy="353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76" idx="6"/>
            <a:endCxn id="316" idx="2"/>
          </p:cNvCxnSpPr>
          <p:nvPr/>
        </p:nvCxnSpPr>
        <p:spPr>
          <a:xfrm flipV="1">
            <a:off x="13699490" y="4142105"/>
            <a:ext cx="1475105" cy="795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76" idx="6"/>
            <a:endCxn id="329" idx="2"/>
          </p:cNvCxnSpPr>
          <p:nvPr/>
        </p:nvCxnSpPr>
        <p:spPr>
          <a:xfrm>
            <a:off x="13699490" y="4937760"/>
            <a:ext cx="1475105" cy="1287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278" idx="6"/>
            <a:endCxn id="320" idx="2"/>
          </p:cNvCxnSpPr>
          <p:nvPr/>
        </p:nvCxnSpPr>
        <p:spPr>
          <a:xfrm flipV="1">
            <a:off x="13699490" y="4834890"/>
            <a:ext cx="1475105" cy="9893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279" idx="6"/>
            <a:endCxn id="331" idx="2"/>
          </p:cNvCxnSpPr>
          <p:nvPr/>
        </p:nvCxnSpPr>
        <p:spPr>
          <a:xfrm>
            <a:off x="13699490" y="6255385"/>
            <a:ext cx="1475105" cy="327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76" idx="6"/>
          </p:cNvCxnSpPr>
          <p:nvPr/>
        </p:nvCxnSpPr>
        <p:spPr>
          <a:xfrm flipV="1">
            <a:off x="13699490" y="4502785"/>
            <a:ext cx="1475105" cy="434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77" idx="6"/>
            <a:endCxn id="321" idx="2"/>
          </p:cNvCxnSpPr>
          <p:nvPr/>
        </p:nvCxnSpPr>
        <p:spPr>
          <a:xfrm>
            <a:off x="13699490" y="4615180"/>
            <a:ext cx="1475105" cy="578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3" name="直接连接符 422"/>
          <p:cNvCxnSpPr>
            <a:stCxn id="276" idx="6"/>
            <a:endCxn id="322" idx="2"/>
          </p:cNvCxnSpPr>
          <p:nvPr/>
        </p:nvCxnSpPr>
        <p:spPr>
          <a:xfrm>
            <a:off x="13699490" y="4937760"/>
            <a:ext cx="1475105" cy="578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4" name="直接连接符 423"/>
          <p:cNvCxnSpPr>
            <a:stCxn id="279" idx="6"/>
          </p:cNvCxnSpPr>
          <p:nvPr/>
        </p:nvCxnSpPr>
        <p:spPr>
          <a:xfrm>
            <a:off x="13699490" y="6255385"/>
            <a:ext cx="1475105" cy="662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279" idx="6"/>
            <a:endCxn id="317" idx="2"/>
          </p:cNvCxnSpPr>
          <p:nvPr/>
        </p:nvCxnSpPr>
        <p:spPr>
          <a:xfrm flipV="1">
            <a:off x="13699490" y="3819525"/>
            <a:ext cx="1475105" cy="2436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6" name="直接连接符 425"/>
          <p:cNvCxnSpPr>
            <a:endCxn id="320" idx="2"/>
          </p:cNvCxnSpPr>
          <p:nvPr/>
        </p:nvCxnSpPr>
        <p:spPr>
          <a:xfrm>
            <a:off x="13725525" y="4583430"/>
            <a:ext cx="1449070" cy="251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9" name="直接连接符 428"/>
          <p:cNvCxnSpPr>
            <a:stCxn id="278" idx="6"/>
            <a:endCxn id="331" idx="2"/>
          </p:cNvCxnSpPr>
          <p:nvPr/>
        </p:nvCxnSpPr>
        <p:spPr>
          <a:xfrm>
            <a:off x="13699490" y="5824220"/>
            <a:ext cx="1475105" cy="758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0" name="直接连接符 429"/>
          <p:cNvCxnSpPr>
            <a:endCxn id="322" idx="2"/>
          </p:cNvCxnSpPr>
          <p:nvPr/>
        </p:nvCxnSpPr>
        <p:spPr>
          <a:xfrm flipV="1">
            <a:off x="13644880" y="5516245"/>
            <a:ext cx="1529715" cy="75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Model Architecture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2628900"/>
            <a:ext cx="1631950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Flatten activation maps to a straight line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Input for Fully Connected Layer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2 Layers: 64 neurons, 32 neurons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FC - prediction and decision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20" name="picture" descr="descrip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5676900"/>
            <a:ext cx="8759825" cy="3444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Training Process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2247900"/>
            <a:ext cx="15306675" cy="3583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Validation split: 0.3 ---- 42,000 training, 18,000 validation</a:t>
            </a:r>
            <a:endParaRPr lang="en-US" altLang="zh-CN" sz="36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48100"/>
            <a:ext cx="15471775" cy="3691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Training Process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8600" y="2247900"/>
            <a:ext cx="15306675" cy="5237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Comic Sans MS Regular" panose="030F0902030302020204" charset="0"/>
                <a:cs typeface="Comic Sans MS Regular" panose="030F0902030302020204" charset="0"/>
              </a:rPr>
              <a:t>1. changed kernel size from 3*3 to 2*2 and 4*4 </a:t>
            </a:r>
            <a:endParaRPr lang="en-US" altLang="zh-CN" sz="36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Comic Sans MS Regular" panose="030F0902030302020204" charset="0"/>
                <a:cs typeface="Comic Sans MS Regular" panose="030F0902030302020204" charset="0"/>
              </a:rPr>
              <a:t>2. reduce the number of neurons in each dense layer</a:t>
            </a:r>
            <a:endParaRPr lang="en-US" altLang="zh-CN" sz="36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Comic Sans MS Regular" panose="030F0902030302020204" charset="0"/>
                <a:cs typeface="Comic Sans MS Regular" panose="030F0902030302020204" charset="0"/>
              </a:rPr>
              <a:t>3. use only one convolutional layer instead of three</a:t>
            </a:r>
            <a:endParaRPr lang="en-US" altLang="zh-CN" sz="36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FF0000"/>
                </a:solidFill>
                <a:latin typeface="Comic Sans MS Regular" panose="030F0902030302020204" charset="0"/>
                <a:cs typeface="Comic Sans MS Regular" panose="030F0902030302020204" charset="0"/>
              </a:rPr>
              <a:t>4. changing the number of kernels from 64 to 5 - accuracy 98% to 91%</a:t>
            </a:r>
            <a:endParaRPr lang="en-US" altLang="zh-CN" sz="3600">
              <a:solidFill>
                <a:srgbClr val="FF0000"/>
              </a:solidFill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01012" y="4910292"/>
            <a:ext cx="4776031" cy="4776031"/>
          </a:xfrm>
          <a:custGeom>
            <a:avLst/>
            <a:gdLst/>
            <a:ahLst/>
            <a:cxnLst/>
            <a:rect l="l" t="t" r="r" b="b"/>
            <a:pathLst>
              <a:path w="4776031" h="4776031">
                <a:moveTo>
                  <a:pt x="0" y="0"/>
                </a:moveTo>
                <a:lnTo>
                  <a:pt x="4776031" y="0"/>
                </a:lnTo>
                <a:lnTo>
                  <a:pt x="4776031" y="4776031"/>
                </a:lnTo>
                <a:lnTo>
                  <a:pt x="0" y="47760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73637"/>
            <a:ext cx="5509791" cy="5509791"/>
          </a:xfrm>
          <a:custGeom>
            <a:avLst/>
            <a:gdLst/>
            <a:ahLst/>
            <a:cxnLst/>
            <a:rect l="l" t="t" r="r" b="b"/>
            <a:pathLst>
              <a:path w="5509791" h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77043" y="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Test and Result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143000" y="2476500"/>
            <a:ext cx="16319500" cy="8401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10 Subjects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normalization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50% 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～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90%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77%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Comic Sans MS Regular" panose="030F0902030302020204" charset="0"/>
              </a:rPr>
              <a:t>±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13.375%</a:t>
            </a:r>
            <a:b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</a:b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3" name="图片 2" descr="截屏2024-07-03 19.54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857500"/>
            <a:ext cx="5346700" cy="4330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705100"/>
            <a:ext cx="7484110" cy="4857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77400" y="4174490"/>
            <a:ext cx="163195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28*28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grayscale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200" y="5219700"/>
            <a:ext cx="3016885" cy="2975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4975" t="2525" r="5473" b="4040"/>
          <a:stretch>
            <a:fillRect/>
          </a:stretch>
        </p:blipFill>
        <p:spPr>
          <a:xfrm>
            <a:off x="14100810" y="2171700"/>
            <a:ext cx="2451100" cy="2519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42" dur="500" fill="hold"/>
                                              <p:tgtEl>
                                                <p:spTgt spid="6">
                                                  <p:txEl>
                                                    <p:pRg st="4" end="4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45" dur="500" fill="hold"/>
                                              <p:tgtEl>
                                                <p:spTgt spid="6">
                                                  <p:txEl>
                                                    <p:pRg st="5" end="5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Discussion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2476500"/>
            <a:ext cx="163195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7 -- 1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cultural differences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4" name="图片 3" descr="lyfsev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8600" y="1257300"/>
            <a:ext cx="5123180" cy="512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838700"/>
            <a:ext cx="52387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Future Work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0" y="2476500"/>
            <a:ext cx="163195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improve model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our own data set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application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96400" y="1711960"/>
            <a:ext cx="7597140" cy="686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66945" y="2476500"/>
            <a:ext cx="8754110" cy="6064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AWS (2023). What is a neural network? AI and ML guide - AWS. [online] Amazon Web Services, Inc. Available at: https://aws.amazon.com/what-is/neural-network/.</a:t>
            </a:r>
            <a:endParaRPr lang="zh-CN" altLang="en-US"/>
          </a:p>
          <a:p>
            <a:r>
              <a:rPr lang="zh-CN" altLang="en-US"/>
              <a:t>‌</a:t>
            </a:r>
            <a:endParaRPr lang="zh-CN" altLang="en-US"/>
          </a:p>
          <a:p>
            <a:r>
              <a:rPr lang="zh-CN" altLang="en-US"/>
              <a:t>Coursera Staff. (2024). Machine Learning vs. Neural Networks: What’s the Difference? [online] Available at: https://www.coursera.org/articles/machine-learning-vs-neural-networks [Accessed 12 June. 2024].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Geeksforgeeks. (2024). What is a neural network? [online] Availavle at: https://www.geeksforgeeks.org/neural-networks-a-beginners-guide/ [Accessed 12 June. 2024].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NVIDIA Developer. (2018). Artificial Neural Network. [online] Available at: https://developer.nvidia.com/discover/artificial-neural-network [Accessed 12 June. 2024].</a:t>
            </a:r>
            <a:endParaRPr lang="zh-CN" altLang="en-US"/>
          </a:p>
          <a:p>
            <a:r>
              <a:rPr lang="zh-CN" altLang="en-US"/>
              <a:t>‌</a:t>
            </a:r>
            <a:endParaRPr lang="zh-CN" altLang="en-US"/>
          </a:p>
          <a:p>
            <a:r>
              <a:rPr lang="zh-CN" altLang="en-US"/>
              <a:t>IBM (2023). What Are Neural Networks? [online] Available at: https://www.ibm.com/topics/neural-networks [Accessed 11 June. 2024].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O'shea, K. and Nash, R. (2015). An Introduction to Convolutional Neural Networks. [online] Available at: https://arxiv.org/pdf/1511.08458 [Accessed 12 June. 2024].</a:t>
            </a:r>
            <a:endParaRPr lang="zh-CN" altLang="en-US"/>
          </a:p>
          <a:p>
            <a:r>
              <a:rPr lang="zh-CN" altLang="en-US"/>
              <a:t>‌</a:t>
            </a:r>
            <a:endParaRPr lang="zh-CN" altLang="en-US"/>
          </a:p>
          <a:p>
            <a:r>
              <a:rPr lang="zh-CN" altLang="en-US"/>
              <a:t>‌Wikipedia (2019). MNIST database. [online] Wikipedia. Available at: https://en.wikipedia.org/wiki/MNIST_database [Accessed 12 June. 2024]. </a:t>
            </a:r>
            <a:endParaRPr lang="zh-CN" altLang="en-US"/>
          </a:p>
          <a:p>
            <a:r>
              <a:rPr lang="zh-CN" altLang="en-US"/>
              <a:t>‌</a:t>
            </a:r>
            <a:endParaRPr lang="zh-CN" altLang="en-US"/>
          </a:p>
          <a:p>
            <a:r>
              <a:rPr lang="zh-CN" altLang="en-US"/>
              <a:t>Wikipedia. (2024). Neural network (machine learning). [online] Available at: https://en.wikipedia.org/wiki/Neural_network_(machine_learning) [Accessed 11 June. 2024].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Wolfewicz, A. (2022). Deep learning vs. machine learning – What’s the difference? [online] levity.ai. Available at: https://levity.ai/blog/difference-machine-learning-deep-learning.</a:t>
            </a:r>
            <a:endParaRPr lang="zh-CN" altLang="en-US"/>
          </a:p>
          <a:p>
            <a:r>
              <a:rPr lang="zh-CN" altLang="en-US"/>
              <a:t>‌</a:t>
            </a:r>
            <a:endParaRPr lang="zh-CN" altLang="en-US"/>
          </a:p>
          <a:p>
            <a:r>
              <a:rPr lang="zh-CN" altLang="en-US"/>
              <a:t>Afshine Amidi and Shervine Amidi. (2019). Convolutional Neural Networks cheatsheet. [online] Available at: https://stanford.edu/~shervine/teaching/cs-230/cheatsheet-convolutional-neural-networks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10200" y="114300"/>
            <a:ext cx="8778240" cy="9786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illustrations from irasutoya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Music: Pikuseru no Yume</a:t>
            </a:r>
            <a:endParaRPr lang="en-US" altLang="zh-CN"/>
          </a:p>
          <a:p>
            <a:r>
              <a:rPr lang="en-US" altLang="zh-CN">
                <a:sym typeface="+mn-ea"/>
              </a:rPr>
              <a:t>composed by Suno</a:t>
            </a:r>
            <a:endParaRPr lang="en-US" altLang="zh-CN"/>
          </a:p>
          <a:p>
            <a:r>
              <a:rPr lang="en-US" altLang="zh-CN">
                <a:sym typeface="+mn-ea"/>
              </a:rPr>
              <a:t>lyric by ChatGPT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5" name="图片 4" descr="Untitled_Ar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0" y="2400300"/>
            <a:ext cx="10287000" cy="10287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5800" y="5829300"/>
            <a:ext cx="3810000" cy="3790950"/>
          </a:xfrm>
          <a:prstGeom prst="rect">
            <a:avLst/>
          </a:prstGeom>
        </p:spPr>
      </p:pic>
      <p:pic>
        <p:nvPicPr>
          <p:cNvPr id="9" name="图片 8" descr="截屏2024-07-03 20.41.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-66040"/>
            <a:ext cx="8764270" cy="2743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68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Questions?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pic>
        <p:nvPicPr>
          <p:cNvPr id="10" name="图片 9" descr="截屏2024-07-03 20.41.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56785" y="8168005"/>
            <a:ext cx="8764270" cy="2181225"/>
          </a:xfrm>
          <a:prstGeom prst="rect">
            <a:avLst/>
          </a:prstGeom>
        </p:spPr>
      </p:pic>
      <p:pic>
        <p:nvPicPr>
          <p:cNvPr id="3" name="CSP111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-1236345"/>
            <a:ext cx="825500" cy="82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1866900"/>
            <a:ext cx="7620000" cy="706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85" showWhenStopped="0">
                <p:cTn id="22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8" grpId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5475" y="2408923"/>
            <a:ext cx="5697035" cy="5469154"/>
          </a:xfrm>
          <a:custGeom>
            <a:avLst/>
            <a:gdLst/>
            <a:ahLst/>
            <a:cxnLst/>
            <a:rect l="l" t="t" r="r" b="b"/>
            <a:pathLst>
              <a:path w="5697035" h="5469154">
                <a:moveTo>
                  <a:pt x="0" y="0"/>
                </a:moveTo>
                <a:lnTo>
                  <a:pt x="5697035" y="0"/>
                </a:lnTo>
                <a:lnTo>
                  <a:pt x="5697035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19395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40660" y="1380223"/>
            <a:ext cx="3418640" cy="2057400"/>
          </a:xfrm>
          <a:custGeom>
            <a:avLst/>
            <a:gdLst/>
            <a:ahLst/>
            <a:cxnLst/>
            <a:rect l="l" t="t" r="r" b="b"/>
            <a:pathLst>
              <a:path w="3418640" h="2057400">
                <a:moveTo>
                  <a:pt x="0" y="0"/>
                </a:moveTo>
                <a:lnTo>
                  <a:pt x="3418640" y="0"/>
                </a:lnTo>
                <a:lnTo>
                  <a:pt x="34186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40660" y="5143500"/>
            <a:ext cx="3418640" cy="2057400"/>
          </a:xfrm>
          <a:custGeom>
            <a:avLst/>
            <a:gdLst/>
            <a:ahLst/>
            <a:cxnLst/>
            <a:rect l="l" t="t" r="r" b="b"/>
            <a:pathLst>
              <a:path w="3418640" h="2057400">
                <a:moveTo>
                  <a:pt x="0" y="0"/>
                </a:moveTo>
                <a:lnTo>
                  <a:pt x="3418640" y="0"/>
                </a:lnTo>
                <a:lnTo>
                  <a:pt x="34186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 descr="teacher_saiten_ma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3619500"/>
            <a:ext cx="4753610" cy="5401945"/>
          </a:xfrm>
          <a:prstGeom prst="rect">
            <a:avLst/>
          </a:prstGeom>
        </p:spPr>
      </p:pic>
      <p:pic>
        <p:nvPicPr>
          <p:cNvPr id="7" name="图片 6" descr="teacher_saiten_woma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57300"/>
            <a:ext cx="4663440" cy="529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032030" y="-454040"/>
            <a:ext cx="22352060" cy="11195080"/>
            <a:chOff x="0" y="0"/>
            <a:chExt cx="29802747" cy="14926774"/>
          </a:xfrm>
        </p:grpSpPr>
        <p:sp>
          <p:nvSpPr>
            <p:cNvPr id="3" name="Freeform 3"/>
            <p:cNvSpPr/>
            <p:nvPr/>
          </p:nvSpPr>
          <p:spPr>
            <a:xfrm rot="-5400000">
              <a:off x="14875974" y="0"/>
              <a:ext cx="14926774" cy="14926774"/>
            </a:xfrm>
            <a:custGeom>
              <a:avLst/>
              <a:gdLst/>
              <a:ahLst/>
              <a:cxnLst/>
              <a:rect l="l" t="t" r="r" b="b"/>
              <a:pathLst>
                <a:path w="14926774" h="14926774">
                  <a:moveTo>
                    <a:pt x="0" y="0"/>
                  </a:moveTo>
                  <a:lnTo>
                    <a:pt x="14926773" y="0"/>
                  </a:lnTo>
                  <a:lnTo>
                    <a:pt x="14926773" y="14926774"/>
                  </a:lnTo>
                  <a:lnTo>
                    <a:pt x="0" y="14926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0" y="0"/>
              <a:ext cx="14926774" cy="14926774"/>
            </a:xfrm>
            <a:custGeom>
              <a:avLst/>
              <a:gdLst/>
              <a:ahLst/>
              <a:cxnLst/>
              <a:rect l="l" t="t" r="r" b="b"/>
              <a:pathLst>
                <a:path w="14926774" h="14926774">
                  <a:moveTo>
                    <a:pt x="0" y="0"/>
                  </a:moveTo>
                  <a:lnTo>
                    <a:pt x="14926774" y="0"/>
                  </a:lnTo>
                  <a:lnTo>
                    <a:pt x="14926774" y="14926774"/>
                  </a:lnTo>
                  <a:lnTo>
                    <a:pt x="0" y="14926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273272" y="1488242"/>
            <a:ext cx="15741457" cy="7310516"/>
            <a:chOff x="0" y="0"/>
            <a:chExt cx="4145898" cy="1925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5898" cy="1925403"/>
            </a:xfrm>
            <a:custGeom>
              <a:avLst/>
              <a:gdLst/>
              <a:ahLst/>
              <a:cxnLst/>
              <a:rect l="l" t="t" r="r" b="b"/>
              <a:pathLst>
                <a:path w="4145898" h="1925403">
                  <a:moveTo>
                    <a:pt x="14263" y="0"/>
                  </a:moveTo>
                  <a:lnTo>
                    <a:pt x="4131635" y="0"/>
                  </a:lnTo>
                  <a:cubicBezTo>
                    <a:pt x="4139512" y="0"/>
                    <a:pt x="4145898" y="6386"/>
                    <a:pt x="4145898" y="14263"/>
                  </a:cubicBezTo>
                  <a:lnTo>
                    <a:pt x="4145898" y="1911141"/>
                  </a:lnTo>
                  <a:cubicBezTo>
                    <a:pt x="4145898" y="1914923"/>
                    <a:pt x="4144395" y="1918551"/>
                    <a:pt x="4141721" y="1921226"/>
                  </a:cubicBezTo>
                  <a:cubicBezTo>
                    <a:pt x="4139046" y="1923901"/>
                    <a:pt x="4135418" y="1925403"/>
                    <a:pt x="4131635" y="1925403"/>
                  </a:cubicBezTo>
                  <a:lnTo>
                    <a:pt x="14263" y="1925403"/>
                  </a:lnTo>
                  <a:cubicBezTo>
                    <a:pt x="10480" y="1925403"/>
                    <a:pt x="6852" y="1923901"/>
                    <a:pt x="4177" y="1921226"/>
                  </a:cubicBezTo>
                  <a:cubicBezTo>
                    <a:pt x="1503" y="1918551"/>
                    <a:pt x="0" y="1914923"/>
                    <a:pt x="0" y="1911141"/>
                  </a:cubicBezTo>
                  <a:lnTo>
                    <a:pt x="0" y="14263"/>
                  </a:lnTo>
                  <a:cubicBezTo>
                    <a:pt x="0" y="10480"/>
                    <a:pt x="1503" y="6852"/>
                    <a:pt x="4177" y="4177"/>
                  </a:cubicBezTo>
                  <a:cubicBezTo>
                    <a:pt x="6852" y="1503"/>
                    <a:pt x="10480" y="0"/>
                    <a:pt x="14263" y="0"/>
                  </a:cubicBezTo>
                  <a:close/>
                </a:path>
              </a:pathLst>
            </a:custGeom>
            <a:solidFill>
              <a:srgbClr val="F5F4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45898" cy="196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19954" y="2017889"/>
            <a:ext cx="11318264" cy="439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Lexend Deca"/>
              </a:rPr>
              <a:t>MNIST Handwritten digit classification with CNN</a:t>
            </a:r>
            <a:endParaRPr lang="en-US" sz="8400">
              <a:solidFill>
                <a:srgbClr val="000000"/>
              </a:solidFill>
              <a:latin typeface="Lexend Dec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19954" y="6851371"/>
            <a:ext cx="125710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Hanuman Bold"/>
              </a:rPr>
              <a:t>Tang Jiarui, Wang Zihao</a:t>
            </a:r>
            <a:endParaRPr lang="en-US" sz="6000">
              <a:solidFill>
                <a:srgbClr val="000000"/>
              </a:solidFill>
              <a:latin typeface="Hanuman Bold"/>
            </a:endParaRPr>
          </a:p>
        </p:txBody>
      </p:sp>
      <p:sp>
        <p:nvSpPr>
          <p:cNvPr id="10" name="Freeform 10"/>
          <p:cNvSpPr/>
          <p:nvPr/>
        </p:nvSpPr>
        <p:spPr>
          <a:xfrm rot="1179608">
            <a:off x="-31783" y="2109683"/>
            <a:ext cx="1601231" cy="2361064"/>
          </a:xfrm>
          <a:custGeom>
            <a:avLst/>
            <a:gdLst/>
            <a:ahLst/>
            <a:cxnLst/>
            <a:rect l="l" t="t" r="r" b="b"/>
            <a:pathLst>
              <a:path w="1601231" h="2361064">
                <a:moveTo>
                  <a:pt x="0" y="0"/>
                </a:moveTo>
                <a:lnTo>
                  <a:pt x="1601230" y="0"/>
                </a:lnTo>
                <a:lnTo>
                  <a:pt x="1601230" y="2361064"/>
                </a:lnTo>
                <a:lnTo>
                  <a:pt x="0" y="2361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37205">
            <a:off x="165690" y="7641062"/>
            <a:ext cx="1726020" cy="2315392"/>
          </a:xfrm>
          <a:custGeom>
            <a:avLst/>
            <a:gdLst/>
            <a:ahLst/>
            <a:cxnLst/>
            <a:rect l="l" t="t" r="r" b="b"/>
            <a:pathLst>
              <a:path w="1726020" h="2315392">
                <a:moveTo>
                  <a:pt x="0" y="0"/>
                </a:moveTo>
                <a:lnTo>
                  <a:pt x="1726020" y="0"/>
                </a:lnTo>
                <a:lnTo>
                  <a:pt x="1726020" y="2315392"/>
                </a:lnTo>
                <a:lnTo>
                  <a:pt x="0" y="2315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0448">
            <a:off x="5826827" y="8241833"/>
            <a:ext cx="1595832" cy="2262133"/>
          </a:xfrm>
          <a:custGeom>
            <a:avLst/>
            <a:gdLst/>
            <a:ahLst/>
            <a:cxnLst/>
            <a:rect l="l" t="t" r="r" b="b"/>
            <a:pathLst>
              <a:path w="1595832" h="2262133">
                <a:moveTo>
                  <a:pt x="0" y="0"/>
                </a:moveTo>
                <a:lnTo>
                  <a:pt x="1595833" y="0"/>
                </a:lnTo>
                <a:lnTo>
                  <a:pt x="1595833" y="2262133"/>
                </a:lnTo>
                <a:lnTo>
                  <a:pt x="0" y="2262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41563">
            <a:off x="11935615" y="8229600"/>
            <a:ext cx="1909624" cy="2288221"/>
          </a:xfrm>
          <a:custGeom>
            <a:avLst/>
            <a:gdLst/>
            <a:ahLst/>
            <a:cxnLst/>
            <a:rect l="l" t="t" r="r" b="b"/>
            <a:pathLst>
              <a:path w="1909624" h="2288221">
                <a:moveTo>
                  <a:pt x="0" y="0"/>
                </a:moveTo>
                <a:lnTo>
                  <a:pt x="1909624" y="0"/>
                </a:lnTo>
                <a:lnTo>
                  <a:pt x="1909624" y="2288221"/>
                </a:lnTo>
                <a:lnTo>
                  <a:pt x="0" y="2288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875697">
            <a:off x="16888773" y="6399337"/>
            <a:ext cx="1697776" cy="2450858"/>
          </a:xfrm>
          <a:custGeom>
            <a:avLst/>
            <a:gdLst/>
            <a:ahLst/>
            <a:cxnLst/>
            <a:rect l="l" t="t" r="r" b="b"/>
            <a:pathLst>
              <a:path w="1697776" h="2450858">
                <a:moveTo>
                  <a:pt x="0" y="0"/>
                </a:moveTo>
                <a:lnTo>
                  <a:pt x="1697776" y="0"/>
                </a:lnTo>
                <a:lnTo>
                  <a:pt x="1697776" y="2450858"/>
                </a:lnTo>
                <a:lnTo>
                  <a:pt x="0" y="24508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81185">
            <a:off x="16249750" y="171617"/>
            <a:ext cx="1761264" cy="2368447"/>
          </a:xfrm>
          <a:custGeom>
            <a:avLst/>
            <a:gdLst/>
            <a:ahLst/>
            <a:cxnLst/>
            <a:rect l="l" t="t" r="r" b="b"/>
            <a:pathLst>
              <a:path w="1761264" h="2368447">
                <a:moveTo>
                  <a:pt x="0" y="0"/>
                </a:moveTo>
                <a:lnTo>
                  <a:pt x="1761263" y="0"/>
                </a:lnTo>
                <a:lnTo>
                  <a:pt x="1761263" y="2368448"/>
                </a:lnTo>
                <a:lnTo>
                  <a:pt x="0" y="236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814235">
            <a:off x="11029412" y="-194797"/>
            <a:ext cx="1535032" cy="2215926"/>
          </a:xfrm>
          <a:custGeom>
            <a:avLst/>
            <a:gdLst/>
            <a:ahLst/>
            <a:cxnLst/>
            <a:rect l="l" t="t" r="r" b="b"/>
            <a:pathLst>
              <a:path w="1535032" h="2215926">
                <a:moveTo>
                  <a:pt x="0" y="0"/>
                </a:moveTo>
                <a:lnTo>
                  <a:pt x="1535033" y="0"/>
                </a:lnTo>
                <a:lnTo>
                  <a:pt x="1535033" y="2215926"/>
                </a:lnTo>
                <a:lnTo>
                  <a:pt x="0" y="2215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3014" y="-405236"/>
            <a:ext cx="1687393" cy="2314379"/>
          </a:xfrm>
          <a:custGeom>
            <a:avLst/>
            <a:gdLst/>
            <a:ahLst/>
            <a:cxnLst/>
            <a:rect l="l" t="t" r="r" b="b"/>
            <a:pathLst>
              <a:path w="1687393" h="2314379">
                <a:moveTo>
                  <a:pt x="0" y="0"/>
                </a:moveTo>
                <a:lnTo>
                  <a:pt x="1687393" y="0"/>
                </a:lnTo>
                <a:lnTo>
                  <a:pt x="1687393" y="2314379"/>
                </a:lnTo>
                <a:lnTo>
                  <a:pt x="0" y="23143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69195" y="2612993"/>
            <a:ext cx="3547079" cy="2983332"/>
          </a:xfrm>
          <a:custGeom>
            <a:avLst/>
            <a:gdLst/>
            <a:ahLst/>
            <a:cxnLst/>
            <a:rect l="l" t="t" r="r" b="b"/>
            <a:pathLst>
              <a:path w="3547079" h="2983332">
                <a:moveTo>
                  <a:pt x="0" y="0"/>
                </a:moveTo>
                <a:lnTo>
                  <a:pt x="3547079" y="0"/>
                </a:lnTo>
                <a:lnTo>
                  <a:pt x="3547079" y="2983331"/>
                </a:lnTo>
                <a:lnTo>
                  <a:pt x="0" y="29833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6300"/>
            <a:ext cx="7474585" cy="15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Lexend Deca"/>
              </a:rPr>
              <a:t>Introduction</a:t>
            </a:r>
            <a:endParaRPr lang="en-US" sz="8400">
              <a:solidFill>
                <a:srgbClr val="000000"/>
              </a:solidFill>
              <a:latin typeface="Lexend De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210" y="3009900"/>
            <a:ext cx="77685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·Artificial Intelligence (AI)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·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Machine Learning (ML)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    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6" name="图片 5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0" y="1333500"/>
            <a:ext cx="7899400" cy="807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200" y="6362700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34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Neural Network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7495" y="2430780"/>
            <a:ext cx="15575915" cy="662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A neural network is a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machine learning program</a:t>
            </a:r>
            <a:r>
              <a:rPr lang="zh-CN" altLang="en-US" sz="4000" u="sng">
                <a:latin typeface="Comic Sans MS Regular" panose="030F0902030302020204" charset="0"/>
                <a:cs typeface="Comic Sans MS Regular" panose="030F0902030302020204" charset="0"/>
              </a:rPr>
              <a:t>, or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model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, that makes decisions in a manner similar to the human brain, by using processes that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mimic</a:t>
            </a:r>
            <a:r>
              <a:rPr lang="zh-CN" altLang="en-US" sz="4000" u="sng">
                <a:latin typeface="Comic Sans MS Regular" panose="030F0902030302020204" charset="0"/>
                <a:cs typeface="Comic Sans MS Regular" panose="030F0902030302020204" charset="0"/>
              </a:rPr>
              <a:t> the way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biological neurons</a:t>
            </a:r>
            <a:r>
              <a:rPr lang="zh-CN" altLang="en-US" sz="4000" u="sng">
                <a:latin typeface="Comic Sans MS Regular" panose="030F0902030302020204" charset="0"/>
                <a:cs typeface="Comic Sans MS Regular" panose="030F0902030302020204" charset="0"/>
              </a:rPr>
              <a:t> work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 together to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identify phenomena</a:t>
            </a:r>
            <a:r>
              <a:rPr lang="zh-CN" altLang="en-US" sz="4000" u="sng">
                <a:solidFill>
                  <a:schemeClr val="tx2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,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weigh options</a:t>
            </a:r>
            <a:r>
              <a:rPr lang="zh-CN" altLang="en-US" sz="4000" u="sng">
                <a:solidFill>
                  <a:schemeClr val="tx2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 and </a:t>
            </a:r>
            <a:r>
              <a:rPr lang="zh-CN" altLang="en-US" sz="4000" u="sng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arrive at conclusions</a:t>
            </a:r>
            <a:r>
              <a:rPr lang="zh-CN" altLang="en-US" sz="4000">
                <a:latin typeface="Comic Sans MS Regular" panose="030F0902030302020204" charset="0"/>
                <a:cs typeface="Comic Sans MS Regular" panose="030F0902030302020204" charset="0"/>
              </a:rPr>
              <a:t>.</a:t>
            </a:r>
            <a:endParaRPr lang="zh-CN" alt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(IBM)</a:t>
            </a:r>
            <a:endParaRPr lang="zh-CN" alt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zh-CN" altLang="en-US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01400" y="6743700"/>
            <a:ext cx="555434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i_image_gazou_ninsh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5440" y="1972310"/>
            <a:ext cx="6983095" cy="7618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3400" y="647700"/>
            <a:ext cx="9144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altLang="en-US" sz="7200">
                <a:solidFill>
                  <a:srgbClr val="000000"/>
                </a:solidFill>
                <a:latin typeface="Lexend Deca"/>
                <a:sym typeface="+mn-ea"/>
              </a:rPr>
              <a:t>Neural Network</a:t>
            </a:r>
            <a:endParaRPr lang="en-US" altLang="en-US" sz="7200">
              <a:solidFill>
                <a:srgbClr val="000000"/>
              </a:solidFill>
              <a:latin typeface="Lexend Dec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623695" y="2628900"/>
            <a:ext cx="15575915" cy="662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spcAft>
                <a:spcPts val="2000"/>
              </a:spcAft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Applications: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Computer vision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Speech </a:t>
            </a: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recognition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Natural language processing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Recommendation engines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latin typeface="Comic Sans MS Regular" panose="030F0902030302020204" charset="0"/>
                <a:cs typeface="Comic Sans MS Regular" panose="030F0902030302020204" charset="0"/>
              </a:rPr>
              <a:t>(AWS)</a:t>
            </a: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0200" y="2628900"/>
            <a:ext cx="15575915" cy="662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  <a:spcAft>
                <a:spcPts val="2000"/>
              </a:spcAft>
            </a:pP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4000">
                <a:solidFill>
                  <a:schemeClr val="accent6">
                    <a:lumMod val="75000"/>
                  </a:schemeClr>
                </a:solidFill>
                <a:latin typeface="Comic Sans MS Regular" panose="030F0902030302020204" charset="0"/>
                <a:cs typeface="Comic Sans MS Regular" panose="030F0902030302020204" charset="0"/>
              </a:rPr>
              <a:t>Computer vision</a:t>
            </a:r>
            <a:endParaRPr lang="en-US" sz="4000">
              <a:solidFill>
                <a:schemeClr val="accent6">
                  <a:lumMod val="75000"/>
                </a:schemeClr>
              </a:solidFill>
              <a:latin typeface="Comic Sans MS Regular" panose="030F0902030302020204" charset="0"/>
              <a:cs typeface="Comic Sans MS Regular" panose="030F0902030302020204" charset="0"/>
            </a:endParaRPr>
          </a:p>
          <a:p>
            <a:pPr indent="457200">
              <a:lnSpc>
                <a:spcPct val="150000"/>
              </a:lnSpc>
            </a:pP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635" y="1714500"/>
            <a:ext cx="15746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6000">
                <a:latin typeface="Comic Sans MS Regular" panose="030F0902030302020204" charset="0"/>
                <a:cs typeface="Comic Sans MS Regular" panose="030F0902030302020204" charset="0"/>
              </a:rPr>
              <a:t>MNIST Handwritten Digit Classification Using Convolutional Neural Network (CNN)</a:t>
            </a:r>
            <a:endParaRPr lang="en-US" altLang="zh-CN" sz="6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  <p:pic>
        <p:nvPicPr>
          <p:cNvPr id="9" name="图片 8" descr="截屏2024-07-02 20.30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5448300"/>
            <a:ext cx="7797800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0" y="4389755"/>
            <a:ext cx="7474585" cy="15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Lexend Deca"/>
              </a:rPr>
              <a:t>Overview</a:t>
            </a:r>
            <a:endParaRPr lang="en-US" sz="8400">
              <a:solidFill>
                <a:srgbClr val="000000"/>
              </a:solidFill>
              <a:latin typeface="Lexend Dec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82000" y="647700"/>
            <a:ext cx="8839200" cy="8991600"/>
          </a:xfrm>
          <a:prstGeom prst="round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0" y="1257300"/>
            <a:ext cx="15575915" cy="662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1) 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Data set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2) </a:t>
            </a: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  <a:sym typeface="+mn-ea"/>
              </a:rPr>
              <a:t>Model architecture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3) Training process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4) Test and result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5) Discussion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4000">
                <a:latin typeface="Comic Sans MS Regular" panose="030F0902030302020204" charset="0"/>
                <a:cs typeface="Comic Sans MS Regular" panose="030F0902030302020204" charset="0"/>
              </a:rPr>
              <a:t>6) Future work</a:t>
            </a: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  <a:p>
            <a:pPr>
              <a:lnSpc>
                <a:spcPct val="150000"/>
              </a:lnSpc>
            </a:pPr>
            <a:endParaRPr lang="en-US" altLang="zh-CN" sz="4000"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0011200685_1_1"/>
  <p:tag name="KSO_WM_DIAGRAM_VIRTUALLY_FRAME" val="{&quot;height&quot;:661.55,&quot;left&quot;:90,&quot;top&quot;:195,&quot;width&quot;:1285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oZGlkIjoiNGQ4YzVlMTgyNWVkZjViNGM3NzljOWZiZDNhZDNlMT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4242</Words>
  <Application>WPS 演示</Application>
  <PresentationFormat>On-screen Show (4:3)</PresentationFormat>
  <Paragraphs>271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Lexend Deca</vt:lpstr>
      <vt:lpstr>Segoe Print</vt:lpstr>
      <vt:lpstr>Hanuman Bold</vt:lpstr>
      <vt:lpstr>Comic Sans MS Regular</vt:lpstr>
      <vt:lpstr>Comic Sans MS</vt:lpstr>
      <vt:lpstr>Comic Sans MS Bold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Number System</dc:title>
  <dc:creator/>
  <cp:lastModifiedBy>austin</cp:lastModifiedBy>
  <cp:revision>20</cp:revision>
  <dcterms:created xsi:type="dcterms:W3CDTF">2024-07-04T13:16:00Z</dcterms:created>
  <dcterms:modified xsi:type="dcterms:W3CDTF">2024-07-05T05:42:16Z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D1C059A6E8364E5D860CDA81AA2CE04E_13</vt:lpwstr>
  </property>
  <property fmtid="{D5CDD505-2E9C-101B-9397-08002B2CF9AE}" pid="3" name="KSOProductBuildVer">
    <vt:lpwstr>2052-12.1.0.17133</vt:lpwstr>
  </property>
</Properties>
</file>